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7" r:id="rId2"/>
    <p:sldId id="320" r:id="rId3"/>
    <p:sldId id="308" r:id="rId4"/>
    <p:sldId id="309" r:id="rId5"/>
    <p:sldId id="324" r:id="rId6"/>
    <p:sldId id="319" r:id="rId7"/>
    <p:sldId id="321" r:id="rId8"/>
    <p:sldId id="312" r:id="rId9"/>
    <p:sldId id="310" r:id="rId10"/>
    <p:sldId id="313" r:id="rId11"/>
    <p:sldId id="325" r:id="rId12"/>
    <p:sldId id="326" r:id="rId13"/>
    <p:sldId id="322" r:id="rId14"/>
    <p:sldId id="316" r:id="rId15"/>
    <p:sldId id="314" r:id="rId16"/>
    <p:sldId id="3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Kamer" userId="097cf59752a7ea8c" providerId="LiveId" clId="{27B422DB-33FB-44F5-9053-8D7E9C51FE0F}"/>
    <pc:docChg chg="modSld">
      <pc:chgData name="Greg Kamer" userId="097cf59752a7ea8c" providerId="LiveId" clId="{27B422DB-33FB-44F5-9053-8D7E9C51FE0F}" dt="2019-02-14T17:48:49.912" v="27" actId="20577"/>
      <pc:docMkLst>
        <pc:docMk/>
      </pc:docMkLst>
      <pc:sldChg chg="modSp">
        <pc:chgData name="Greg Kamer" userId="097cf59752a7ea8c" providerId="LiveId" clId="{27B422DB-33FB-44F5-9053-8D7E9C51FE0F}" dt="2019-02-14T17:48:49.912" v="27" actId="20577"/>
        <pc:sldMkLst>
          <pc:docMk/>
          <pc:sldMk cId="2593978958" sldId="307"/>
        </pc:sldMkLst>
        <pc:spChg chg="mod">
          <ac:chgData name="Greg Kamer" userId="097cf59752a7ea8c" providerId="LiveId" clId="{27B422DB-33FB-44F5-9053-8D7E9C51FE0F}" dt="2019-02-14T17:48:49.912" v="27" actId="20577"/>
          <ac:spMkLst>
            <pc:docMk/>
            <pc:sldMk cId="2593978958" sldId="307"/>
            <ac:spMk id="2" creationId="{00000000-0000-0000-0000-000000000000}"/>
          </ac:spMkLst>
        </pc:spChg>
        <pc:spChg chg="mod">
          <ac:chgData name="Greg Kamer" userId="097cf59752a7ea8c" providerId="LiveId" clId="{27B422DB-33FB-44F5-9053-8D7E9C51FE0F}" dt="2019-02-14T17:33:15.170" v="18" actId="20577"/>
          <ac:spMkLst>
            <pc:docMk/>
            <pc:sldMk cId="2593978958" sldId="30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F85DC-F0D2-4CA4-9CD0-A6E0D7EFBF46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75BAD-53F4-4D4D-BB83-00598728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064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63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294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112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276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701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778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7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51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501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982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99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795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655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41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22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17 TITLE SLIDE VIDEO"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/>
          <a:stretch/>
        </p:blipFill>
        <p:spPr>
          <a:xfrm>
            <a:off x="0" y="6574788"/>
            <a:ext cx="12192000" cy="2920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" y="0"/>
            <a:ext cx="12192001" cy="6578282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0447" y="4127812"/>
            <a:ext cx="7983645" cy="1219200"/>
          </a:xfrm>
        </p:spPr>
        <p:txBody>
          <a:bodyPr anchor="b">
            <a:normAutofit/>
          </a:bodyPr>
          <a:lstStyle>
            <a:lvl1pPr algn="r">
              <a:lnSpc>
                <a:spcPct val="80000"/>
              </a:lnSpc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0447" y="5423212"/>
            <a:ext cx="7982659" cy="7620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" y="4402888"/>
            <a:ext cx="3168451" cy="1494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/>
          <a:stretch/>
        </p:blipFill>
        <p:spPr>
          <a:xfrm>
            <a:off x="0" y="6574788"/>
            <a:ext cx="12192000" cy="292099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96396" y="6629398"/>
            <a:ext cx="4480560" cy="1828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7226" y="6629398"/>
            <a:ext cx="541725" cy="1828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FA2017-4488-4033-A37E-4064B866FE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 userDrawn="1">
            <p:custDataLst>
              <p:tags r:id="rId1"/>
            </p:custDataLst>
          </p:nvPr>
        </p:nvSpPr>
        <p:spPr>
          <a:xfrm>
            <a:off x="270935" y="66293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017 TITLE/BLANK-NoGraphics-Full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5734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8392" r="624" b="8278"/>
          <a:stretch/>
        </p:blipFill>
        <p:spPr>
          <a:xfrm>
            <a:off x="-15241" y="-15241"/>
            <a:ext cx="12230101" cy="690372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4616" y="-15240"/>
            <a:ext cx="12216616" cy="690372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13" y="1438528"/>
            <a:ext cx="10153839" cy="2438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253" y="3961155"/>
            <a:ext cx="10160000" cy="762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>
            <p:custDataLst>
              <p:tags r:id="rId1"/>
            </p:custDataLst>
          </p:nvPr>
        </p:nvSpPr>
        <p:spPr>
          <a:xfrm>
            <a:off x="270935" y="66005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2" b="5286"/>
          <a:stretch/>
        </p:blipFill>
        <p:spPr>
          <a:xfrm>
            <a:off x="-24616" y="0"/>
            <a:ext cx="12216616" cy="68637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4616" y="0"/>
            <a:ext cx="12216616" cy="6863787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13" y="2422238"/>
            <a:ext cx="10153839" cy="145376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253" y="3960233"/>
            <a:ext cx="10160000" cy="762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 userDrawn="1">
            <p:custDataLst>
              <p:tags r:id="rId1"/>
            </p:custDataLst>
          </p:nvPr>
        </p:nvSpPr>
        <p:spPr>
          <a:xfrm>
            <a:off x="270935" y="66005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2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" b="5248"/>
          <a:stretch/>
        </p:blipFill>
        <p:spPr>
          <a:xfrm>
            <a:off x="-24404" y="-7620"/>
            <a:ext cx="12216403" cy="688848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4616" y="-7620"/>
            <a:ext cx="12216616" cy="6863787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13" y="2422238"/>
            <a:ext cx="10153839" cy="145376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253" y="3960233"/>
            <a:ext cx="10160000" cy="762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 userDrawn="1">
            <p:custDataLst>
              <p:tags r:id="rId1"/>
            </p:custDataLst>
          </p:nvPr>
        </p:nvSpPr>
        <p:spPr>
          <a:xfrm>
            <a:off x="270935" y="66005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" b="7892"/>
          <a:stretch/>
        </p:blipFill>
        <p:spPr>
          <a:xfrm>
            <a:off x="-32236" y="7619"/>
            <a:ext cx="12231856" cy="685800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24616" y="-5787"/>
            <a:ext cx="12216616" cy="6863787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33" y="1438528"/>
            <a:ext cx="10153839" cy="2438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873" y="3961155"/>
            <a:ext cx="10160000" cy="762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>
            <p:custDataLst>
              <p:tags r:id="rId1"/>
            </p:custDataLst>
          </p:nvPr>
        </p:nvSpPr>
        <p:spPr>
          <a:xfrm>
            <a:off x="270935" y="66005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6169" r="2505" b="9857"/>
          <a:stretch/>
        </p:blipFill>
        <p:spPr>
          <a:xfrm>
            <a:off x="0" y="0"/>
            <a:ext cx="12214860" cy="688086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453"/>
            <a:ext cx="12216616" cy="6871407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13" y="1446148"/>
            <a:ext cx="10153839" cy="2438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3968775"/>
            <a:ext cx="10160000" cy="762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 userDrawn="1">
            <p:custDataLst>
              <p:tags r:id="rId1"/>
            </p:custDataLst>
          </p:nvPr>
        </p:nvSpPr>
        <p:spPr>
          <a:xfrm>
            <a:off x="270935" y="66005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3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 t="8371" r="988" b="8648"/>
          <a:stretch/>
        </p:blipFill>
        <p:spPr>
          <a:xfrm>
            <a:off x="0" y="-7620"/>
            <a:ext cx="12199620" cy="68732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-13407"/>
            <a:ext cx="12216616" cy="6871407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13" y="1446148"/>
            <a:ext cx="10153839" cy="2438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3968775"/>
            <a:ext cx="10160000" cy="762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>
            <p:custDataLst>
              <p:tags r:id="rId1"/>
            </p:custDataLst>
          </p:nvPr>
        </p:nvSpPr>
        <p:spPr>
          <a:xfrm>
            <a:off x="270935" y="66005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6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17 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857"/>
            <a:ext cx="12188952" cy="68562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365577" y="3179701"/>
            <a:ext cx="5460854" cy="49859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ct val="90000"/>
              </a:lnSpc>
              <a:buClr>
                <a:schemeClr val="accent1"/>
              </a:buClr>
              <a:buSzPct val="90000"/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</a:rPr>
              <a:t>SIMPLY</a:t>
            </a:r>
            <a:r>
              <a:rPr lang="en-US" sz="3600" baseline="0" dirty="0">
                <a:solidFill>
                  <a:schemeClr val="bg1"/>
                </a:solidFill>
              </a:rPr>
              <a:t> BETTER EXPERIENCES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>
            <p:custDataLst>
              <p:tags r:id="rId1"/>
            </p:custDataLst>
          </p:nvPr>
        </p:nvSpPr>
        <p:spPr>
          <a:xfrm>
            <a:off x="270935" y="66005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9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17 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365578" y="3179701"/>
            <a:ext cx="5460854" cy="49859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ct val="90000"/>
              </a:lnSpc>
              <a:buClr>
                <a:schemeClr val="accent1"/>
              </a:buClr>
              <a:buSzPct val="90000"/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accent1"/>
                </a:solidFill>
              </a:rPr>
              <a:t>SIMPLY BETTER EXPERIENCES</a:t>
            </a:r>
          </a:p>
        </p:txBody>
      </p:sp>
      <p:sp>
        <p:nvSpPr>
          <p:cNvPr id="8" name="TextBox 7"/>
          <p:cNvSpPr txBox="1"/>
          <p:nvPr userDrawn="1">
            <p:custDataLst>
              <p:tags r:id="rId1"/>
            </p:custDataLst>
          </p:nvPr>
        </p:nvSpPr>
        <p:spPr>
          <a:xfrm>
            <a:off x="270935" y="66005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5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1EA-1DB7-4653-BCB7-2D9986EADF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7694" y="4816"/>
            <a:ext cx="11597950" cy="969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287694" y="1175507"/>
            <a:ext cx="11597950" cy="4957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1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17 TITLE SLIDE HEAD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/>
          <a:stretch/>
        </p:blipFill>
        <p:spPr>
          <a:xfrm>
            <a:off x="0" y="6574788"/>
            <a:ext cx="12192000" cy="292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038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6436"/>
            <a:ext cx="12192000" cy="6584717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0447" y="4123363"/>
            <a:ext cx="7983645" cy="1219200"/>
          </a:xfrm>
        </p:spPr>
        <p:txBody>
          <a:bodyPr anchor="b">
            <a:normAutofit/>
          </a:bodyPr>
          <a:lstStyle>
            <a:lvl1pPr algn="r">
              <a:lnSpc>
                <a:spcPct val="80000"/>
              </a:lnSpc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0447" y="5422386"/>
            <a:ext cx="7982659" cy="7620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" y="4402888"/>
            <a:ext cx="3168451" cy="1494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/>
          <a:stretch/>
        </p:blipFill>
        <p:spPr>
          <a:xfrm>
            <a:off x="0" y="6574788"/>
            <a:ext cx="12192000" cy="292099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96396" y="6629398"/>
            <a:ext cx="4480560" cy="1828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7226" y="6629398"/>
            <a:ext cx="541725" cy="1828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FA2017-4488-4033-A37E-4064B866FE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 userDrawn="1">
            <p:custDataLst>
              <p:tags r:id="rId1"/>
            </p:custDataLst>
          </p:nvPr>
        </p:nvSpPr>
        <p:spPr>
          <a:xfrm>
            <a:off x="270935" y="66293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3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17 PROCESS FLOW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/>
          <a:stretch/>
        </p:blipFill>
        <p:spPr>
          <a:xfrm>
            <a:off x="0" y="6574788"/>
            <a:ext cx="12192000" cy="292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0447" y="4127812"/>
            <a:ext cx="7983645" cy="1219200"/>
          </a:xfrm>
        </p:spPr>
        <p:txBody>
          <a:bodyPr anchor="b">
            <a:normAutofit/>
          </a:bodyPr>
          <a:lstStyle>
            <a:lvl1pPr algn="r">
              <a:lnSpc>
                <a:spcPct val="80000"/>
              </a:lnSpc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0447" y="5423212"/>
            <a:ext cx="7982659" cy="7620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" y="4402888"/>
            <a:ext cx="3168451" cy="1494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/>
          <a:stretch/>
        </p:blipFill>
        <p:spPr>
          <a:xfrm>
            <a:off x="0" y="6574788"/>
            <a:ext cx="12192000" cy="292099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96396" y="6629398"/>
            <a:ext cx="4480560" cy="1828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7226" y="6629398"/>
            <a:ext cx="541725" cy="1828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FA2017-4488-4033-A37E-4064B866FE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 userDrawn="1">
            <p:custDataLst>
              <p:tags r:id="rId1"/>
            </p:custDataLst>
          </p:nvPr>
        </p:nvSpPr>
        <p:spPr>
          <a:xfrm>
            <a:off x="270935" y="66293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17 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5" y="1143001"/>
            <a:ext cx="11648016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6396" y="6625898"/>
            <a:ext cx="4480560" cy="182880"/>
          </a:xfrm>
        </p:spPr>
        <p:txBody>
          <a:bodyPr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377226" y="6625898"/>
            <a:ext cx="541725" cy="182880"/>
          </a:xfrm>
        </p:spPr>
        <p:txBody>
          <a:bodyPr/>
          <a:lstStyle/>
          <a:p>
            <a:fld id="{71FA2017-4488-4033-A37E-4064B866FEA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9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7 TITLE/2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FA2017-4488-4033-A37E-4064B866FEA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70935" y="1143001"/>
            <a:ext cx="5689600" cy="52577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9349" y="1143001"/>
            <a:ext cx="5689600" cy="52577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062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7 TITLE/3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6396" y="6632983"/>
            <a:ext cx="4480560" cy="182881"/>
          </a:xfrm>
        </p:spPr>
        <p:txBody>
          <a:bodyPr/>
          <a:lstStyle/>
          <a:p>
            <a:endParaRPr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377226" y="6632983"/>
            <a:ext cx="541725" cy="182881"/>
          </a:xfrm>
        </p:spPr>
        <p:txBody>
          <a:bodyPr/>
          <a:lstStyle/>
          <a:p>
            <a:fld id="{71FA2017-4488-4033-A37E-4064B866FEA5}" type="slidenum">
              <a:rPr/>
              <a:pPr/>
              <a:t>‹#›</a:t>
            </a:fld>
            <a:endParaRPr/>
          </a:p>
        </p:txBody>
      </p:sp>
      <p:sp>
        <p:nvSpPr>
          <p:cNvPr id="6" name="Content Placeholder 12"/>
          <p:cNvSpPr>
            <a:spLocks noGrp="1"/>
          </p:cNvSpPr>
          <p:nvPr>
            <p:ph sz="quarter" idx="14"/>
          </p:nvPr>
        </p:nvSpPr>
        <p:spPr>
          <a:xfrm>
            <a:off x="270946" y="1143000"/>
            <a:ext cx="3775455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5"/>
          </p:nvPr>
        </p:nvSpPr>
        <p:spPr>
          <a:xfrm>
            <a:off x="4205189" y="1143000"/>
            <a:ext cx="3775455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12"/>
          <p:cNvSpPr>
            <a:spLocks noGrp="1"/>
          </p:cNvSpPr>
          <p:nvPr>
            <p:ph sz="quarter" idx="16"/>
          </p:nvPr>
        </p:nvSpPr>
        <p:spPr>
          <a:xfrm>
            <a:off x="8139429" y="1143000"/>
            <a:ext cx="3779520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2872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7 TITLE/SQUARE QU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6396" y="6632983"/>
            <a:ext cx="4480560" cy="182881"/>
          </a:xfrm>
        </p:spPr>
        <p:txBody>
          <a:bodyPr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377226" y="6632983"/>
            <a:ext cx="541725" cy="182881"/>
          </a:xfrm>
        </p:spPr>
        <p:txBody>
          <a:bodyPr/>
          <a:lstStyle/>
          <a:p>
            <a:fld id="{71FA2017-4488-4033-A37E-4064B866FEA5}" type="slidenum">
              <a:rPr/>
              <a:pPr/>
              <a:t>‹#›</a:t>
            </a:fld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quarter" idx="2"/>
          </p:nvPr>
        </p:nvSpPr>
        <p:spPr>
          <a:xfrm>
            <a:off x="6197599" y="1141280"/>
            <a:ext cx="5721351" cy="2560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197599" y="3838162"/>
            <a:ext cx="5721351" cy="2560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273051" y="1141280"/>
            <a:ext cx="5721349" cy="2560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273051" y="3838162"/>
            <a:ext cx="5721349" cy="2560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461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7 TITLE/PRODUCT/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6396" y="6632983"/>
            <a:ext cx="4480560" cy="182880"/>
          </a:xfrm>
        </p:spPr>
        <p:txBody>
          <a:bodyPr/>
          <a:lstStyle/>
          <a:p>
            <a:endParaRPr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377226" y="6632983"/>
            <a:ext cx="541725" cy="182880"/>
          </a:xfrm>
        </p:spPr>
        <p:txBody>
          <a:bodyPr/>
          <a:lstStyle/>
          <a:p>
            <a:fld id="{71FA2017-4488-4033-A37E-4064B866FEA5}" type="slidenum">
              <a:rPr/>
              <a:pPr/>
              <a:t>‹#›</a:t>
            </a:fld>
            <a:endParaRPr/>
          </a:p>
        </p:txBody>
      </p:sp>
      <p:sp>
        <p:nvSpPr>
          <p:cNvPr id="6" name="Content Placeholder 12"/>
          <p:cNvSpPr>
            <a:spLocks noGrp="1"/>
          </p:cNvSpPr>
          <p:nvPr>
            <p:ph sz="quarter" idx="14"/>
          </p:nvPr>
        </p:nvSpPr>
        <p:spPr>
          <a:xfrm>
            <a:off x="270935" y="1143000"/>
            <a:ext cx="56896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5"/>
          </p:nvPr>
        </p:nvSpPr>
        <p:spPr>
          <a:xfrm>
            <a:off x="6197599" y="1143000"/>
            <a:ext cx="5721351" cy="2560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12"/>
          <p:cNvSpPr>
            <a:spLocks noGrp="1"/>
          </p:cNvSpPr>
          <p:nvPr>
            <p:ph sz="quarter" idx="16"/>
          </p:nvPr>
        </p:nvSpPr>
        <p:spPr>
          <a:xfrm>
            <a:off x="6197599" y="3839883"/>
            <a:ext cx="5721351" cy="2560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172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7 TITL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6396" y="6640603"/>
            <a:ext cx="4480560" cy="182880"/>
          </a:xfrm>
        </p:spPr>
        <p:txBody>
          <a:bodyPr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377226" y="6640603"/>
            <a:ext cx="541725" cy="182880"/>
          </a:xfrm>
        </p:spPr>
        <p:txBody>
          <a:bodyPr/>
          <a:lstStyle/>
          <a:p>
            <a:fld id="{71FA2017-4488-4033-A37E-4064B866FEA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913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/>
          <a:stretch/>
        </p:blipFill>
        <p:spPr>
          <a:xfrm>
            <a:off x="0" y="6574788"/>
            <a:ext cx="12192000" cy="2920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936" y="0"/>
            <a:ext cx="9558864" cy="914400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935" y="1143001"/>
            <a:ext cx="11648016" cy="528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96396" y="6629398"/>
            <a:ext cx="4480560" cy="1828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7226" y="6629398"/>
            <a:ext cx="541725" cy="1828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FA2017-4488-4033-A37E-4064B866FE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Box 18"/>
          <p:cNvSpPr txBox="1"/>
          <p:nvPr>
            <p:custDataLst>
              <p:tags r:id="rId21"/>
            </p:custDataLst>
          </p:nvPr>
        </p:nvSpPr>
        <p:spPr>
          <a:xfrm>
            <a:off x="270935" y="66293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9" name="TaggedShape" hidden="1"/>
          <p:cNvSpPr/>
          <p:nvPr>
            <p:custDataLst>
              <p:tags r:id="rId22"/>
            </p:custDataLst>
          </p:nvPr>
        </p:nvSpPr>
        <p:spPr>
          <a:xfrm>
            <a:off x="0" y="-25400"/>
            <a:ext cx="127000" cy="1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736" y="-58101"/>
            <a:ext cx="2022533" cy="95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0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Next </a:t>
            </a:r>
            <a:r>
              <a:rPr lang="en-US"/>
              <a:t>- 802.11ax / WiFi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Greg Kamer – Principal Systems Engineer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– More Efficiency with Sub-Carrier Spacing 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91042" y="2010452"/>
            <a:ext cx="4331333" cy="3680343"/>
          </a:xfrm>
          <a:prstGeom prst="rect">
            <a:avLst/>
          </a:prstGeom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Karla" pitchFamily="2" charset="0"/>
                <a:cs typeface="Poppins" panose="02000000000000000000" pitchFamily="2" charset="0"/>
              </a:rPr>
              <a:t>In 802.11ax, sub-carrier spacing is reduced to enable a 4X increase in the number of available data-tones, compared to earlier 802.11 specifications.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Karla" pitchFamily="2" charset="0"/>
              <a:cs typeface="Poppins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Karla" pitchFamily="2" charset="0"/>
                <a:cs typeface="Poppins" panose="02000000000000000000" pitchFamily="2" charset="0"/>
              </a:rPr>
              <a:t>A 4X increase in available data tones, along with 1024-QAM, dramatically increases the maximum PHY rates.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Karla" pitchFamily="2" charset="0"/>
                <a:cs typeface="Poppins" panose="02000000000000000000" pitchFamily="2" charset="0"/>
              </a:rPr>
              <a:t>More data tones also enable supporting multiple users (max of 74) with OFDMA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Karla" pitchFamily="2" charset="0"/>
              <a:cs typeface="Poppins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Karla" pitchFamily="2" charset="0"/>
              <a:cs typeface="Poppins" panose="02000000000000000000" pitchFamily="2" charset="0"/>
            </a:endParaRPr>
          </a:p>
        </p:txBody>
      </p:sp>
      <p:pic>
        <p:nvPicPr>
          <p:cNvPr id="5" name="Picture 2" descr="http://www.ni.com/cms/images/devzone/tut/figure_5_subcarrier_20160517152438.png">
            <a:extLst>
              <a:ext uri="{FF2B5EF4-FFF2-40B4-BE49-F238E27FC236}">
                <a16:creationId xmlns:a16="http://schemas.microsoft.com/office/drawing/2014/main" id="{33D8612B-3189-427B-AC9A-F2C421622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1" b="57270"/>
          <a:stretch/>
        </p:blipFill>
        <p:spPr bwMode="auto">
          <a:xfrm>
            <a:off x="5540208" y="1933012"/>
            <a:ext cx="6128577" cy="229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ni.com/cms/images/devzone/tut/figure_5_subcarrier_20160517152438.png">
            <a:extLst>
              <a:ext uri="{FF2B5EF4-FFF2-40B4-BE49-F238E27FC236}">
                <a16:creationId xmlns:a16="http://schemas.microsoft.com/office/drawing/2014/main" id="{1AA1990A-D007-4EC4-8035-E83D126D9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33" b="16408"/>
          <a:stretch/>
        </p:blipFill>
        <p:spPr bwMode="auto">
          <a:xfrm>
            <a:off x="5628388" y="3922713"/>
            <a:ext cx="5952219" cy="192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3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– Long OFDM Symbol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79405" y="1054245"/>
            <a:ext cx="9272634" cy="1484830"/>
            <a:chOff x="97277" y="1136877"/>
            <a:chExt cx="8985109" cy="1159030"/>
          </a:xfrm>
        </p:grpSpPr>
        <p:sp>
          <p:nvSpPr>
            <p:cNvPr id="8" name="Rectangle 7"/>
            <p:cNvSpPr/>
            <p:nvPr/>
          </p:nvSpPr>
          <p:spPr bwMode="auto">
            <a:xfrm>
              <a:off x="1820847" y="1352321"/>
              <a:ext cx="528561" cy="94034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rPr>
                <a:t>GI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(Multipath Immunity)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97277" y="1352321"/>
              <a:ext cx="1723570" cy="9403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“Useful” Portion of OFDM Symbol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067872" y="1352321"/>
              <a:ext cx="528561" cy="94034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(Multipath Immunity)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344303" y="1352321"/>
              <a:ext cx="1723570" cy="9403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“Useful” Portion of OFDM Symbol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313227" y="1352321"/>
              <a:ext cx="528561" cy="94034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(Multipath Immunity)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596433" y="1352321"/>
              <a:ext cx="1723570" cy="9403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“Useful” Portion of OFDM Symbol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8553825" y="1355566"/>
              <a:ext cx="528561" cy="94034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(Multipath Immunity)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837031" y="1355566"/>
              <a:ext cx="1723570" cy="9403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“Useful” Portion of OFDM Symbol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97277" y="1303506"/>
              <a:ext cx="172357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760362" y="1136877"/>
              <a:ext cx="46679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3.2 us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115075" y="1052784"/>
            <a:ext cx="2773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OFDM Symbols in 11g/n/ac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76164" y="3191451"/>
            <a:ext cx="7673096" cy="1208817"/>
            <a:chOff x="94037" y="2558552"/>
            <a:chExt cx="7435169" cy="94358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94037" y="2561791"/>
              <a:ext cx="6894280" cy="9403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“Useful” Portion of OFDM Symbol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000645" y="2558552"/>
              <a:ext cx="528561" cy="94034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(Multipath Immunity)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 flipV="1">
            <a:off x="976164" y="3166371"/>
            <a:ext cx="7139661" cy="4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047169" y="2970038"/>
            <a:ext cx="5431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12.8 us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79409" y="4979657"/>
            <a:ext cx="9272629" cy="1208823"/>
            <a:chOff x="97282" y="3829627"/>
            <a:chExt cx="8985104" cy="943585"/>
          </a:xfrm>
        </p:grpSpPr>
        <p:sp>
          <p:nvSpPr>
            <p:cNvPr id="25" name="Rectangle 24"/>
            <p:cNvSpPr/>
            <p:nvPr/>
          </p:nvSpPr>
          <p:spPr bwMode="auto">
            <a:xfrm>
              <a:off x="7000645" y="3832871"/>
              <a:ext cx="2081741" cy="94034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(Multipath Immunity)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97282" y="3829627"/>
              <a:ext cx="6894280" cy="9403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“Useful” Portion of OFDM Symbol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77700" y="2690969"/>
            <a:ext cx="8347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OFDM Symbols in 11ax (Indoor – Increased Throughput Due to Reduced GI Overhead)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65565" y="4508377"/>
            <a:ext cx="8148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OFDM Symbols in 11ax (Outdoor – Increased Multipath Resilience Due to Longer GI)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979409" y="4957837"/>
            <a:ext cx="7139661" cy="4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043929" y="4774471"/>
            <a:ext cx="5431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12.8 us</a:t>
            </a:r>
          </a:p>
        </p:txBody>
      </p:sp>
    </p:spTree>
    <p:extLst>
      <p:ext uri="{BB962C8B-B14F-4D97-AF65-F5344CB8AC3E}">
        <p14:creationId xmlns:p14="http://schemas.microsoft.com/office/powerpoint/2010/main" val="29057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– MAC/PHY Efficiency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139115" y="1548005"/>
          <a:ext cx="8564284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1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1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802.11a/g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802.11</a:t>
                      </a:r>
                      <a:r>
                        <a:rPr lang="en-US" baseline="0" dirty="0"/>
                        <a:t>n/ac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802.11ax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of Tones –20MHz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Sub-carrier</a:t>
                      </a:r>
                      <a:r>
                        <a:rPr lang="en-US" baseline="0" dirty="0"/>
                        <a:t> spacing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20MHz/64</a:t>
                      </a:r>
                      <a:r>
                        <a:rPr lang="en-US" baseline="0" dirty="0"/>
                        <a:t> = 312.5KHz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20MHz/64 = 312.5KHz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20MHz/256 =</a:t>
                      </a:r>
                      <a:r>
                        <a:rPr lang="en-US" baseline="0" dirty="0"/>
                        <a:t> 78.125KHz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Sub-carriers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OFDM 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12.8us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Guard 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0.4,</a:t>
                      </a:r>
                      <a:r>
                        <a:rPr lang="en-US" baseline="0" dirty="0"/>
                        <a:t> 0.8us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0.8,</a:t>
                      </a:r>
                      <a:r>
                        <a:rPr lang="en-US" baseline="0" dirty="0"/>
                        <a:t> 1.6, 3.2us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3.6, 4.0us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13.6, 14.4, 16.0us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90%, 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94%, 89%, 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>
            <a:endCxn id="8" idx="0"/>
          </p:cNvCxnSpPr>
          <p:nvPr/>
        </p:nvCxnSpPr>
        <p:spPr>
          <a:xfrm>
            <a:off x="9703399" y="3553554"/>
            <a:ext cx="1208509" cy="34233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8" idx="2"/>
          </p:cNvCxnSpPr>
          <p:nvPr/>
        </p:nvCxnSpPr>
        <p:spPr>
          <a:xfrm flipV="1">
            <a:off x="9703399" y="4643782"/>
            <a:ext cx="1208509" cy="33157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34918" y="3895885"/>
            <a:ext cx="953979" cy="7478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722E"/>
              </a:buClr>
              <a:buSzPct val="9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722E"/>
              </a:buClr>
              <a:buSzPct val="9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PHY-level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722E"/>
              </a:buClr>
              <a:buSzPct val="9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Efficiency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0099" y="5389581"/>
            <a:ext cx="6422315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722E"/>
              </a:buClr>
              <a:buSzPct val="90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~17% more efficient than 11n/ac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722E"/>
              </a:buClr>
              <a:buSzPct val="90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~40% more efficient than 11a/g</a:t>
            </a:r>
          </a:p>
        </p:txBody>
      </p:sp>
    </p:spTree>
    <p:extLst>
      <p:ext uri="{BB962C8B-B14F-4D97-AF65-F5344CB8AC3E}">
        <p14:creationId xmlns:p14="http://schemas.microsoft.com/office/powerpoint/2010/main" val="30350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– 1024-QAM Constellation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" y="6477002"/>
            <a:ext cx="701323" cy="38099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BCC59-8EC1-BA46-854B-5FD0FEC4523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8054" y="3910760"/>
            <a:ext cx="2495897" cy="2126212"/>
          </a:xfrm>
          <a:prstGeom prst="rect">
            <a:avLst/>
          </a:prstGeom>
          <a:noFill/>
        </p:spPr>
        <p:txBody>
          <a:bodyPr wrap="none" lIns="121899" tIns="60949" rIns="121899" bIns="0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ts val="1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67" normalizeH="0" baseline="0" noProof="0" dirty="0">
                <a:ln w="12700" cmpd="sng">
                  <a:solidFill>
                    <a:srgbClr val="D96C00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D96C00">
                    <a:tint val="1000"/>
                  </a:srgbClr>
                </a:solidFill>
                <a:effectLst>
                  <a:glow rad="53100">
                    <a:srgbClr val="D96C00">
                      <a:satMod val="180000"/>
                      <a:alpha val="30000"/>
                    </a:srgbClr>
                  </a:glow>
                </a:effectLst>
                <a:uLnTx/>
                <a:uFillTx/>
                <a:latin typeface="Arial Black"/>
                <a:ea typeface="+mn-ea"/>
                <a:cs typeface="Arial Black"/>
              </a:rPr>
              <a:t>25%</a:t>
            </a:r>
            <a:r>
              <a:rPr kumimoji="0" lang="en-US" sz="1200" b="0" i="0" u="none" strike="noStrike" kern="0" cap="none" spc="26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1218987" rtl="0" eaLnBrk="1" fontAlgn="auto" latinLnBrk="0" hangingPunct="1">
              <a:lnSpc>
                <a:spcPts val="1973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DATA RATE</a:t>
            </a:r>
          </a:p>
          <a:p>
            <a:pPr marL="0" marR="0" lvl="0" indent="0" algn="ctr" defTabSz="914400" rtl="0" eaLnBrk="1" fontAlgn="auto" latinLnBrk="0" hangingPunct="1">
              <a:lnSpc>
                <a:spcPts val="1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8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</a:t>
            </a:r>
            <a:r>
              <a:rPr kumimoji="0" lang="en-US" sz="1900" b="0" i="0" u="none" strike="noStrike" kern="0" cap="none" spc="8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2763" y="1371601"/>
            <a:ext cx="1910364" cy="95408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256-QAM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2863" y="1371600"/>
            <a:ext cx="2310042" cy="53348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1024-QAM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98060" y="2064629"/>
            <a:ext cx="3047201" cy="3048000"/>
            <a:chOff x="5821219" y="1917858"/>
            <a:chExt cx="2285996" cy="2286000"/>
          </a:xfrm>
        </p:grpSpPr>
        <p:cxnSp>
          <p:nvCxnSpPr>
            <p:cNvPr id="9" name="Straight Connector 8"/>
            <p:cNvCxnSpPr/>
            <p:nvPr/>
          </p:nvCxnSpPr>
          <p:spPr bwMode="auto">
            <a:xfrm flipV="1">
              <a:off x="6941806" y="1917858"/>
              <a:ext cx="0" cy="2286000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5821219" y="3038447"/>
              <a:ext cx="2285996" cy="0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6091718" y="2177208"/>
              <a:ext cx="775050" cy="790563"/>
              <a:chOff x="1405543" y="3148214"/>
              <a:chExt cx="381154" cy="388783"/>
            </a:xfrm>
          </p:grpSpPr>
          <p:grpSp>
            <p:nvGrpSpPr>
              <p:cNvPr id="831" name="Group 830"/>
              <p:cNvGrpSpPr/>
              <p:nvPr/>
            </p:nvGrpSpPr>
            <p:grpSpPr>
              <a:xfrm>
                <a:off x="140554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87" name="Oval 108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8" name="Oval 108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9" name="Oval 108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Oval 108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Oval 109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Oval 109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Oval 109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4" name="Oval 109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5" name="Oval 109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6" name="Oval 109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7" name="Oval 109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8" name="Oval 109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9" name="Oval 109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0" name="Oval 109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1" name="Oval 110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2" name="Oval 110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2" name="Group 831"/>
              <p:cNvGrpSpPr/>
              <p:nvPr/>
            </p:nvGrpSpPr>
            <p:grpSpPr>
              <a:xfrm>
                <a:off x="143006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71" name="Oval 107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2" name="Oval 107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3" name="Oval 107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4" name="Oval 107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5" name="Oval 107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6" name="Oval 107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7" name="Oval 107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8" name="Oval 107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9" name="Oval 107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0" name="Oval 107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1" name="Oval 108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2" name="Oval 108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3" name="Oval 108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4" name="Oval 108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5" name="Oval 108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6" name="Oval 108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3" name="Group 832"/>
              <p:cNvGrpSpPr/>
              <p:nvPr/>
            </p:nvGrpSpPr>
            <p:grpSpPr>
              <a:xfrm>
                <a:off x="145457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55" name="Oval 105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6" name="Oval 105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7" name="Oval 105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8" name="Oval 105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Oval 105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Oval 105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Oval 106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Oval 106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3" name="Oval 106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4" name="Oval 106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5" name="Oval 106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6" name="Oval 106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7" name="Oval 106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" name="Oval 106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9" name="Oval 106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0" name="Oval 106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4" name="Group 833"/>
              <p:cNvGrpSpPr/>
              <p:nvPr/>
            </p:nvGrpSpPr>
            <p:grpSpPr>
              <a:xfrm>
                <a:off x="147909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39" name="Oval 103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0" name="Oval 103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1" name="Oval 104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2" name="Oval 104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3" name="Oval 104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4" name="Oval 104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5" name="Oval 104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6" name="Oval 104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7" name="Oval 104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" name="Oval 104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9" name="Oval 104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0" name="Oval 104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1" name="Oval 105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2" name="Oval 105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3" name="Oval 105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4" name="Oval 105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5" name="Group 834"/>
              <p:cNvGrpSpPr/>
              <p:nvPr/>
            </p:nvGrpSpPr>
            <p:grpSpPr>
              <a:xfrm>
                <a:off x="150361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23" name="Oval 102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Oval 102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Oval 102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6" name="Oval 102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Oval 102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8" name="Oval 102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9" name="Oval 102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0" name="Oval 102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1" name="Oval 103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2" name="Oval 103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Oval 103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Oval 103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5" name="Oval 103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6" name="Oval 103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7" name="Oval 103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8" name="Oval 103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6" name="Group 835"/>
              <p:cNvGrpSpPr/>
              <p:nvPr/>
            </p:nvGrpSpPr>
            <p:grpSpPr>
              <a:xfrm>
                <a:off x="152812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07" name="Oval 100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8" name="Oval 100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9" name="Oval 100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0" name="Oval 100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1" name="Oval 101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2" name="Oval 101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Oval 101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Oval 101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5" name="Oval 101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6" name="Oval 101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Oval 101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Oval 101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Oval 101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Oval 101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1" name="Oval 102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2" name="Oval 102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7" name="Group 836"/>
              <p:cNvGrpSpPr/>
              <p:nvPr/>
            </p:nvGrpSpPr>
            <p:grpSpPr>
              <a:xfrm>
                <a:off x="1552645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91" name="Oval 99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2" name="Oval 99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Oval 99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Oval 99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5" name="Oval 99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6" name="Oval 99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7" name="Oval 99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8" name="Oval 99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9" name="Oval 99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0" name="Oval 99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1" name="Oval 100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2" name="Oval 100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3" name="Oval 100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Oval 100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Oval 100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6" name="Oval 100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8" name="Group 837"/>
              <p:cNvGrpSpPr/>
              <p:nvPr/>
            </p:nvGrpSpPr>
            <p:grpSpPr>
              <a:xfrm>
                <a:off x="1577162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75" name="Oval 97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6" name="Oval 97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7" name="Oval 97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8" name="Oval 97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9" name="Oval 97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0" name="Oval 97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1" name="Oval 98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2" name="Oval 98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3" name="Oval 98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Oval 98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Oval 98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6" name="Oval 98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Oval 98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8" name="Oval 98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9" name="Oval 98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0" name="Oval 98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9" name="Group 838"/>
              <p:cNvGrpSpPr/>
              <p:nvPr/>
            </p:nvGrpSpPr>
            <p:grpSpPr>
              <a:xfrm>
                <a:off x="1601679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59" name="Oval 95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Oval 95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Oval 96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Oval 96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3" name="Oval 96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Oval 96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Oval 96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6" name="Oval 96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Oval 96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8" name="Oval 96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9" name="Oval 96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0" name="Oval 96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1" name="Oval 97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2" name="Oval 97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Oval 97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0" name="Group 839"/>
              <p:cNvGrpSpPr/>
              <p:nvPr/>
            </p:nvGrpSpPr>
            <p:grpSpPr>
              <a:xfrm>
                <a:off x="1626196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43" name="Oval 94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Oval 94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Oval 94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Oval 94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Oval 94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Oval 94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Oval 94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Oval 94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1" name="Oval 95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2" name="Oval 95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Oval 95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Oval 95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Oval 95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Oval 95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Oval 95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Oval 95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1" name="Group 840"/>
              <p:cNvGrpSpPr/>
              <p:nvPr/>
            </p:nvGrpSpPr>
            <p:grpSpPr>
              <a:xfrm>
                <a:off x="165071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27" name="Oval 92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Oval 92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Oval 92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Oval 92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Oval 93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Oval 93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3" name="Oval 93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4" name="Oval 93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5" name="Oval 93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6" name="Oval 93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7" name="Oval 93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8" name="Oval 93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9" name="Oval 93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Oval 93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Oval 94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2" name="Oval 94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2" name="Group 841"/>
              <p:cNvGrpSpPr/>
              <p:nvPr/>
            </p:nvGrpSpPr>
            <p:grpSpPr>
              <a:xfrm>
                <a:off x="167523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11" name="Oval 91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2" name="Oval 91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3" name="Oval 91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4" name="Oval 91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5" name="Oval 91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6" name="Oval 91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7" name="Oval 91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8" name="Oval 91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9" name="Oval 91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0" name="Oval 91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1" name="Oval 92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2" name="Oval 92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3" name="Oval 92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4" name="Oval 92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5" name="Oval 92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6" name="Oval 92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3" name="Group 842"/>
              <p:cNvGrpSpPr/>
              <p:nvPr/>
            </p:nvGrpSpPr>
            <p:grpSpPr>
              <a:xfrm>
                <a:off x="169974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95" name="Oval 89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6" name="Oval 89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7" name="Oval 89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Oval 89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9" name="Oval 89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Oval 89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Oval 90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Oval 90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Oval 90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Oval 90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Oval 90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6" name="Oval 90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Oval 90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8" name="Oval 90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9" name="Oval 90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0" name="Oval 90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4" name="Group 843"/>
              <p:cNvGrpSpPr/>
              <p:nvPr/>
            </p:nvGrpSpPr>
            <p:grpSpPr>
              <a:xfrm>
                <a:off x="172426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79" name="Oval 87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0" name="Oval 87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1" name="Oval 88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Oval 88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3" name="Oval 88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Oval 88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5" name="Oval 88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6" name="Oval 88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7" name="Oval 88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8" name="Oval 88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9" name="Oval 88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0" name="Oval 88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Oval 89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2" name="Oval 89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Oval 89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4" name="Oval 89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5" name="Group 844"/>
              <p:cNvGrpSpPr/>
              <p:nvPr/>
            </p:nvGrpSpPr>
            <p:grpSpPr>
              <a:xfrm>
                <a:off x="174878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63" name="Oval 86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4" name="Oval 86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5" name="Oval 86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6" name="Oval 86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7" name="Oval 86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8" name="Oval 86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9" name="Oval 86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0" name="Oval 86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1" name="Oval 87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2" name="Oval 87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3" name="Oval 87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4" name="Oval 87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5" name="Oval 87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6" name="Oval 87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7" name="Oval 87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8" name="Oval 87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6" name="Group 845"/>
              <p:cNvGrpSpPr/>
              <p:nvPr/>
            </p:nvGrpSpPr>
            <p:grpSpPr>
              <a:xfrm>
                <a:off x="177329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47" name="Oval 84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8" name="Oval 84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9" name="Oval 84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0" name="Oval 84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1" name="Oval 85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2" name="Oval 85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3" name="Oval 85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4" name="Oval 85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5" name="Oval 85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6" name="Oval 85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7" name="Oval 85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8" name="Oval 85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9" name="Oval 85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0" name="Oval 85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1" name="Oval 86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2" name="Oval 86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7020646" y="2177208"/>
              <a:ext cx="775050" cy="790563"/>
              <a:chOff x="1405543" y="3148214"/>
              <a:chExt cx="381154" cy="388783"/>
            </a:xfrm>
          </p:grpSpPr>
          <p:grpSp>
            <p:nvGrpSpPr>
              <p:cNvPr id="559" name="Group 558"/>
              <p:cNvGrpSpPr/>
              <p:nvPr/>
            </p:nvGrpSpPr>
            <p:grpSpPr>
              <a:xfrm>
                <a:off x="140554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15" name="Oval 81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Oval 81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Oval 81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8" name="Oval 81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9" name="Oval 81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Oval 81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Oval 82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Oval 82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Oval 82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Oval 82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Oval 82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6" name="Oval 82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7" name="Oval 82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8" name="Oval 82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Oval 82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Oval 82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0" name="Group 559"/>
              <p:cNvGrpSpPr/>
              <p:nvPr/>
            </p:nvGrpSpPr>
            <p:grpSpPr>
              <a:xfrm>
                <a:off x="143006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99" name="Oval 79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Oval 79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Oval 80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Oval 80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Oval 80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Oval 80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Oval 80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Oval 80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Oval 80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Oval 80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9" name="Oval 80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0" name="Oval 80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Oval 81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Oval 81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Oval 81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Oval 81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1" name="Group 560"/>
              <p:cNvGrpSpPr/>
              <p:nvPr/>
            </p:nvGrpSpPr>
            <p:grpSpPr>
              <a:xfrm>
                <a:off x="145457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83" name="Oval 78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4" name="Oval 78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Oval 78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Oval 78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Oval 78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Oval 78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Oval 78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Oval 78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Oval 79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Oval 79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Oval 79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Oval 79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Oval 79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Oval 79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Oval 79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Oval 79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2" name="Group 561"/>
              <p:cNvGrpSpPr/>
              <p:nvPr/>
            </p:nvGrpSpPr>
            <p:grpSpPr>
              <a:xfrm>
                <a:off x="147909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67" name="Oval 76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8" name="Oval 76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9" name="Oval 76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Oval 76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Oval 77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Oval 77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Oval 77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4" name="Oval 77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Oval 77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Oval 77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Oval 77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Oval 77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Oval 77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Oval 77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Oval 78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Oval 78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3" name="Group 562"/>
              <p:cNvGrpSpPr/>
              <p:nvPr/>
            </p:nvGrpSpPr>
            <p:grpSpPr>
              <a:xfrm>
                <a:off x="150361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51" name="Oval 75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Oval 75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Oval 75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Oval 75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Oval 75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Oval 75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Oval 75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Oval 75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Oval 75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Oval 75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Oval 76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Oval 76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Oval 76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Oval 76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Oval 76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6" name="Oval 76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4" name="Group 563"/>
              <p:cNvGrpSpPr/>
              <p:nvPr/>
            </p:nvGrpSpPr>
            <p:grpSpPr>
              <a:xfrm>
                <a:off x="152812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35" name="Oval 73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Oval 73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Oval 73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8" name="Oval 73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9" name="Oval 73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Oval 73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Oval 74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Oval 74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Oval 74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Oval 74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Oval 74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Oval 74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Oval 74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Oval 74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9" name="Oval 74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Oval 74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5" name="Group 564"/>
              <p:cNvGrpSpPr/>
              <p:nvPr/>
            </p:nvGrpSpPr>
            <p:grpSpPr>
              <a:xfrm>
                <a:off x="1552645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19" name="Oval 71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Oval 71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1" name="Oval 72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2" name="Oval 72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3" name="Oval 72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Oval 72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Oval 72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Oval 72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Oval 72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Oval 72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Oval 72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0" name="Oval 72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1" name="Oval 73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Oval 73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Oval 73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Oval 73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6" name="Group 565"/>
              <p:cNvGrpSpPr/>
              <p:nvPr/>
            </p:nvGrpSpPr>
            <p:grpSpPr>
              <a:xfrm>
                <a:off x="1577162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03" name="Oval 70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4" name="Oval 70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5" name="Oval 70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6" name="Oval 70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Oval 70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Oval 70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Oval 70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Oval 70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Oval 71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Oval 71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3" name="Oval 71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4" name="Oval 71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Oval 71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Oval 71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Oval 71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Oval 71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7" name="Group 566"/>
              <p:cNvGrpSpPr/>
              <p:nvPr/>
            </p:nvGrpSpPr>
            <p:grpSpPr>
              <a:xfrm>
                <a:off x="1601679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87" name="Oval 68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Oval 68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Oval 68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Oval 68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Oval 69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Oval 69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3" name="Oval 69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4" name="Oval 69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Oval 69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Oval 69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Oval 69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8" name="Oval 69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Oval 69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Oval 69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Oval 70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Oval 70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8" name="Group 567"/>
              <p:cNvGrpSpPr/>
              <p:nvPr/>
            </p:nvGrpSpPr>
            <p:grpSpPr>
              <a:xfrm>
                <a:off x="1626196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71" name="Oval 67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Oval 67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Oval 67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Oval 67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Oval 67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Oval 67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Oval 67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Oval 67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Oval 67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Oval 67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Oval 68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2" name="Oval 68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Oval 68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4" name="Oval 68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Oval 68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Oval 68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9" name="Group 568"/>
              <p:cNvGrpSpPr/>
              <p:nvPr/>
            </p:nvGrpSpPr>
            <p:grpSpPr>
              <a:xfrm>
                <a:off x="165071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55" name="Oval 65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Oval 65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Oval 65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Oval 65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Oval 65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Oval 65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1" name="Oval 66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2" name="Oval 66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3" name="Oval 66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Oval 66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Oval 66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6" name="Oval 66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Oval 66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Oval 66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Oval 66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Oval 66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0" name="Group 569"/>
              <p:cNvGrpSpPr/>
              <p:nvPr/>
            </p:nvGrpSpPr>
            <p:grpSpPr>
              <a:xfrm>
                <a:off x="167523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39" name="Oval 63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Oval 63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Oval 64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Oval 64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Oval 64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Oval 64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5" name="Oval 64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6" name="Oval 64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Oval 64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Oval 64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Oval 64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0" name="Oval 64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1" name="Oval 65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2" name="Oval 65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3" name="Oval 65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4" name="Oval 65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1" name="Group 570"/>
              <p:cNvGrpSpPr/>
              <p:nvPr/>
            </p:nvGrpSpPr>
            <p:grpSpPr>
              <a:xfrm>
                <a:off x="169974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23" name="Oval 62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Oval 62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Oval 62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Oval 62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Oval 62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Oval 62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Oval 62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Oval 62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Oval 63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Oval 63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Oval 63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Oval 63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Oval 63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Oval 63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Oval 63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Oval 63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2" name="Group 571"/>
              <p:cNvGrpSpPr/>
              <p:nvPr/>
            </p:nvGrpSpPr>
            <p:grpSpPr>
              <a:xfrm>
                <a:off x="172426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07" name="Oval 60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8" name="Oval 60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9" name="Oval 60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0" name="Oval 60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1" name="Oval 61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2" name="Oval 61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3" name="Oval 61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4" name="Oval 61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5" name="Oval 61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6" name="Oval 61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7" name="Oval 61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8" name="Oval 61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9" name="Oval 61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0" name="Oval 61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Oval 62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Oval 62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3" name="Group 572"/>
              <p:cNvGrpSpPr/>
              <p:nvPr/>
            </p:nvGrpSpPr>
            <p:grpSpPr>
              <a:xfrm>
                <a:off x="174878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91" name="Oval 59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2" name="Oval 59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3" name="Oval 59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4" name="Oval 59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5" name="Oval 59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6" name="Oval 59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7" name="Oval 59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8" name="Oval 59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9" name="Oval 59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0" name="Oval 59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1" name="Oval 60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2" name="Oval 60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3" name="Oval 60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4" name="Oval 60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5" name="Oval 60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6" name="Oval 60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4" name="Group 573"/>
              <p:cNvGrpSpPr/>
              <p:nvPr/>
            </p:nvGrpSpPr>
            <p:grpSpPr>
              <a:xfrm>
                <a:off x="177329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75" name="Oval 57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6" name="Oval 57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7" name="Oval 57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8" name="Oval 57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9" name="Oval 57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0" name="Oval 57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1" name="Oval 58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2" name="Oval 58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3" name="Oval 58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4" name="Oval 58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5" name="Oval 58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6" name="Oval 58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7" name="Oval 58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8" name="Oval 58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9" name="Oval 58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Oval 58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6091718" y="3111007"/>
              <a:ext cx="775050" cy="790563"/>
              <a:chOff x="1405543" y="3148214"/>
              <a:chExt cx="381154" cy="388783"/>
            </a:xfrm>
          </p:grpSpPr>
          <p:grpSp>
            <p:nvGrpSpPr>
              <p:cNvPr id="287" name="Group 286"/>
              <p:cNvGrpSpPr/>
              <p:nvPr/>
            </p:nvGrpSpPr>
            <p:grpSpPr>
              <a:xfrm>
                <a:off x="140554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43" name="Oval 54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4" name="Oval 54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5" name="Oval 54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6" name="Oval 54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7" name="Oval 54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8" name="Oval 54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9" name="Oval 54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0" name="Oval 54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1" name="Oval 55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Oval 55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3" name="Oval 55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4" name="Oval 55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5" name="Oval 55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6" name="Oval 55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7" name="Oval 55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8" name="Oval 55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8" name="Group 287"/>
              <p:cNvGrpSpPr/>
              <p:nvPr/>
            </p:nvGrpSpPr>
            <p:grpSpPr>
              <a:xfrm>
                <a:off x="143006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27" name="Oval 52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Oval 52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9" name="Oval 52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Oval 52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Oval 53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2" name="Oval 53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Oval 53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4" name="Oval 53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Oval 53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6" name="Oval 53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Oval 53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8" name="Oval 53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9" name="Oval 53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0" name="Oval 53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1" name="Oval 54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2" name="Oval 54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145457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11" name="Oval 51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2" name="Oval 51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3" name="Oval 51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Oval 51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5" name="Oval 51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Oval 51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7" name="Oval 51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8" name="Oval 51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9" name="Oval 51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0" name="Oval 51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1" name="Oval 52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2" name="Oval 52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3" name="Oval 52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4" name="Oval 52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5" name="Oval 52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Oval 52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0" name="Group 289"/>
              <p:cNvGrpSpPr/>
              <p:nvPr/>
            </p:nvGrpSpPr>
            <p:grpSpPr>
              <a:xfrm>
                <a:off x="147909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95" name="Oval 49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6" name="Oval 49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7" name="Oval 49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8" name="Oval 49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9" name="Oval 49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Oval 49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Oval 50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Oval 50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3" name="Oval 50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4" name="Oval 50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5" name="Oval 50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6" name="Oval 50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Oval 50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Oval 50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Oval 50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0" name="Oval 50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150361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79" name="Oval 47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Oval 47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Oval 48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Oval 48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Oval 48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Oval 48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Oval 48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Oval 48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Oval 48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Oval 48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9" name="Oval 48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0" name="Oval 48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1" name="Oval 49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2" name="Oval 49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Oval 49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Oval 49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>
                <a:off x="152812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63" name="Oval 46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4" name="Oval 46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5" name="Oval 46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6" name="Oval 46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Oval 46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Oval 46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Oval 46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Oval 46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1" name="Oval 47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Oval 47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Oval 47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Oval 47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Oval 47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Oval 47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Oval 47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Oval 47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>
                <a:off x="1552645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47" name="Oval 44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Oval 44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Oval 44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Oval 44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Oval 45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Oval 45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Oval 45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Oval 45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Oval 45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Oval 45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Oval 45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8" name="Oval 45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Oval 45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Oval 45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Oval 46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2" name="Oval 46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1577162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31" name="Oval 43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Oval 43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Oval 43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Oval 43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Oval 43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Oval 43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Oval 43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Oval 43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Oval 43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Oval 43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Oval 44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Oval 44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Oval 44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Oval 44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Oval 44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Oval 44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>
                <a:off x="1601679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15" name="Oval 41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Oval 41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Oval 41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Oval 41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Oval 41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Oval 41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Oval 42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Oval 42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Oval 42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Oval 42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Oval 42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Oval 42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Oval 42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8" name="Oval 42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Oval 42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Oval 42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1626196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99" name="Oval 39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Oval 39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Oval 40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Oval 40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Oval 40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Oval 40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Oval 40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Oval 40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Oval 40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Oval 40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Oval 40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Oval 40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Oval 41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Oval 41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Oval 41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Oval 41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>
                <a:off x="165071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83" name="Oval 38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Oval 38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5" name="Oval 38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Oval 38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Oval 38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Oval 38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9" name="Oval 38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Oval 38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1" name="Oval 39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2" name="Oval 39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Oval 39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Oval 39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Oval 39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Oval 39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Oval 39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Oval 39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8" name="Group 297"/>
              <p:cNvGrpSpPr/>
              <p:nvPr/>
            </p:nvGrpSpPr>
            <p:grpSpPr>
              <a:xfrm>
                <a:off x="167523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67" name="Oval 36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Oval 36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Oval 36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Oval 37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Oval 37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Oval 37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Oval 37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Oval 37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Oval 37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Oval 37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Oval 37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Oval 37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Oval 38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Oval 38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9" name="Group 298"/>
              <p:cNvGrpSpPr/>
              <p:nvPr/>
            </p:nvGrpSpPr>
            <p:grpSpPr>
              <a:xfrm>
                <a:off x="169974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51" name="Oval 35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Oval 35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Oval 35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Oval 35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Oval 35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Oval 35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Oval 35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Oval 35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Oval 35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Oval 35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Oval 36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Oval 36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Oval 36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Oval 36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Oval 36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Oval 36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172426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35" name="Oval 33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Oval 33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Oval 33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Oval 33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Oval 33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Oval 33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Oval 34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Oval 34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Oval 34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Oval 34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Oval 34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Oval 34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Oval 34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Oval 34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Oval 34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Oval 34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>
                <a:off x="174878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19" name="Oval 31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Oval 31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Oval 32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Oval 32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Oval 32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Oval 32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Oval 32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Oval 32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Oval 32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Oval 32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Oval 32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Oval 32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Oval 33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Oval 33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Oval 33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Oval 33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2" name="Group 301"/>
              <p:cNvGrpSpPr/>
              <p:nvPr/>
            </p:nvGrpSpPr>
            <p:grpSpPr>
              <a:xfrm>
                <a:off x="177329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03" name="Oval 30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Oval 30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Oval 30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Oval 30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Oval 30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Oval 30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Oval 30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Oval 30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Oval 31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Oval 31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Oval 31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Oval 31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Oval 31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Oval 31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Oval 31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Oval 31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7020646" y="3111007"/>
              <a:ext cx="775050" cy="790563"/>
              <a:chOff x="1405543" y="3148214"/>
              <a:chExt cx="381154" cy="38878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40554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71" name="Oval 27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Oval 27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Oval 27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Oval 27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Oval 27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Oval 27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Oval 27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Oval 27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Oval 27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Oval 27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Oval 28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Oval 28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Oval 28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Oval 28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Oval 28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Oval 28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43006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55" name="Oval 25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Oval 25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Oval 25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Oval 25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Oval 25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Oval 25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Oval 26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Oval 26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Oval 26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Oval 26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Oval 26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Oval 26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Oval 26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Oval 26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Oval 26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Oval 26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45457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39" name="Oval 23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Oval 23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Oval 24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Oval 24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Oval 24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Oval 24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Oval 24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Oval 24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Oval 24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Oval 24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Oval 24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Oval 24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Oval 25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Oval 25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Oval 25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Oval 25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147909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23" name="Oval 22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Oval 22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Oval 22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Oval 22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Oval 22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Oval 22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Oval 22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Oval 22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Oval 23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Oval 23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Oval 23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Oval 23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Oval 23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Oval 23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Oval 23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Oval 23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50361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07" name="Oval 20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Oval 20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Oval 20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Oval 20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Oval 21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Oval 21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Oval 21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Oval 21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Oval 21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Oval 21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Oval 21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Oval 21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Oval 21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Oval 21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Oval 22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Oval 22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52812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91" name="Oval 19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Oval 19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Oval 19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Oval 19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Oval 19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Oval 19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Oval 19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Oval 19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Oval 19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Oval 19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Oval 20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Oval 20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Oval 20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Oval 20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Oval 20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Oval 20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1552645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75" name="Oval 17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Oval 17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Oval 17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Oval 17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Oval 17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Oval 17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Oval 18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Oval 18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Oval 18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Oval 18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Oval 18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Oval 18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Oval 18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Oval 18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Oval 18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Oval 18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1577162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59" name="Oval 15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Oval 15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Oval 16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Oval 16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Oval 16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Oval 16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Oval 16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Oval 16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Oval 16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Oval 16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Oval 16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Oval 16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Oval 17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Oval 17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Oval 17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Oval 17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601679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43" name="Oval 14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Oval 14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Oval 14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Oval 14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Oval 14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Oval 14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Oval 14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Oval 14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Oval 15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Oval 15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Oval 15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Oval 15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Oval 15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Oval 15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Oval 15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Oval 15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626196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27" name="Oval 12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Oval 12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Oval 12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Oval 12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Oval 13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Oval 13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Oval 13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Oval 13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Oval 13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Oval 13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Oval 13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Oval 13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Oval 13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Oval 13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Oval 14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Oval 14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65071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11" name="Oval 11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Oval 11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Oval 11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Oval 11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Oval 11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Oval 11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Oval 11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Oval 11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Oval 11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Oval 11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Oval 12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Oval 12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Oval 12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Oval 12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Oval 12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Oval 12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167523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5" name="Oval 9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Oval 9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Oval 9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Oval 9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Oval 9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Oval 9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Oval 10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Oval 10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Oval 10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Oval 10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Oval 10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Oval 10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Oval 10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Oval 10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Oval 10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Oval 10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69974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9" name="Oval 7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7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Oval 8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8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Oval 8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val 8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Oval 8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8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Oval 9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Oval 9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72426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3" name="Oval 6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Oval 6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6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val 6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Oval 7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Oval 7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Oval 7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l 7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74878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7" name="Oval 4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Oval 4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Oval 4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Oval 4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Oval 5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Oval 5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Oval 5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Oval 5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 5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Oval 5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5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val 5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val 5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 5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6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6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177329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1" name="Oval 3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Oval 3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Oval 3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Oval 3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Oval 3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Oval 3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l 3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Oval 4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Oval 4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val 4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Oval 4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Oval 4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Oval 4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</p:grpSp>
      <p:cxnSp>
        <p:nvCxnSpPr>
          <p:cNvPr id="1103" name="Straight Connector 1102"/>
          <p:cNvCxnSpPr/>
          <p:nvPr/>
        </p:nvCxnSpPr>
        <p:spPr bwMode="auto">
          <a:xfrm flipV="1">
            <a:off x="3240468" y="2064629"/>
            <a:ext cx="0" cy="304800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sm"/>
            <a:tailEnd type="triangle" w="med" len="sm"/>
          </a:ln>
          <a:effectLst/>
        </p:spPr>
      </p:cxnSp>
      <p:cxnSp>
        <p:nvCxnSpPr>
          <p:cNvPr id="1104" name="Straight Connector 1103"/>
          <p:cNvCxnSpPr/>
          <p:nvPr/>
        </p:nvCxnSpPr>
        <p:spPr bwMode="auto">
          <a:xfrm flipH="1">
            <a:off x="1746742" y="3558748"/>
            <a:ext cx="3047201" cy="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sm"/>
            <a:tailEnd type="triangle" w="med" len="sm"/>
          </a:ln>
          <a:effectLst/>
        </p:spPr>
      </p:cxnSp>
      <p:grpSp>
        <p:nvGrpSpPr>
          <p:cNvPr id="1105" name="Group 1104"/>
          <p:cNvGrpSpPr/>
          <p:nvPr/>
        </p:nvGrpSpPr>
        <p:grpSpPr>
          <a:xfrm>
            <a:off x="2084920" y="2401470"/>
            <a:ext cx="1058083" cy="1054083"/>
            <a:chOff x="1852126" y="2177208"/>
            <a:chExt cx="793769" cy="808850"/>
          </a:xfrm>
        </p:grpSpPr>
        <p:sp>
          <p:nvSpPr>
            <p:cNvPr id="1106" name="Oval 1105"/>
            <p:cNvSpPr>
              <a:spLocks noChangeAspect="1"/>
            </p:cNvSpPr>
            <p:nvPr/>
          </p:nvSpPr>
          <p:spPr bwMode="auto">
            <a:xfrm>
              <a:off x="1852126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07" name="Oval 1106"/>
            <p:cNvSpPr>
              <a:spLocks noChangeAspect="1"/>
            </p:cNvSpPr>
            <p:nvPr/>
          </p:nvSpPr>
          <p:spPr bwMode="auto">
            <a:xfrm>
              <a:off x="1852126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08" name="Oval 1107"/>
            <p:cNvSpPr>
              <a:spLocks noChangeAspect="1"/>
            </p:cNvSpPr>
            <p:nvPr/>
          </p:nvSpPr>
          <p:spPr bwMode="auto">
            <a:xfrm>
              <a:off x="1852126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09" name="Oval 1108"/>
            <p:cNvSpPr>
              <a:spLocks noChangeAspect="1"/>
            </p:cNvSpPr>
            <p:nvPr/>
          </p:nvSpPr>
          <p:spPr bwMode="auto">
            <a:xfrm>
              <a:off x="1852126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0" name="Oval 1109"/>
            <p:cNvSpPr>
              <a:spLocks noChangeAspect="1"/>
            </p:cNvSpPr>
            <p:nvPr/>
          </p:nvSpPr>
          <p:spPr bwMode="auto">
            <a:xfrm>
              <a:off x="1852126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1" name="Oval 1110"/>
            <p:cNvSpPr>
              <a:spLocks noChangeAspect="1"/>
            </p:cNvSpPr>
            <p:nvPr/>
          </p:nvSpPr>
          <p:spPr bwMode="auto">
            <a:xfrm>
              <a:off x="1852126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2" name="Oval 1111"/>
            <p:cNvSpPr>
              <a:spLocks noChangeAspect="1"/>
            </p:cNvSpPr>
            <p:nvPr/>
          </p:nvSpPr>
          <p:spPr bwMode="auto">
            <a:xfrm>
              <a:off x="1852126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3" name="Oval 1112"/>
            <p:cNvSpPr>
              <a:spLocks noChangeAspect="1"/>
            </p:cNvSpPr>
            <p:nvPr/>
          </p:nvSpPr>
          <p:spPr bwMode="auto">
            <a:xfrm>
              <a:off x="1852126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4" name="Oval 1113"/>
            <p:cNvSpPr>
              <a:spLocks noChangeAspect="1"/>
            </p:cNvSpPr>
            <p:nvPr/>
          </p:nvSpPr>
          <p:spPr bwMode="auto">
            <a:xfrm>
              <a:off x="2599930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5" name="Oval 1114"/>
            <p:cNvSpPr>
              <a:spLocks noChangeAspect="1"/>
            </p:cNvSpPr>
            <p:nvPr/>
          </p:nvSpPr>
          <p:spPr bwMode="auto">
            <a:xfrm>
              <a:off x="2599930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6" name="Oval 1115"/>
            <p:cNvSpPr>
              <a:spLocks noChangeAspect="1"/>
            </p:cNvSpPr>
            <p:nvPr/>
          </p:nvSpPr>
          <p:spPr bwMode="auto">
            <a:xfrm>
              <a:off x="2599930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7" name="Oval 1116"/>
            <p:cNvSpPr>
              <a:spLocks noChangeAspect="1"/>
            </p:cNvSpPr>
            <p:nvPr/>
          </p:nvSpPr>
          <p:spPr bwMode="auto">
            <a:xfrm>
              <a:off x="2599930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8" name="Oval 1117"/>
            <p:cNvSpPr>
              <a:spLocks noChangeAspect="1"/>
            </p:cNvSpPr>
            <p:nvPr/>
          </p:nvSpPr>
          <p:spPr bwMode="auto">
            <a:xfrm>
              <a:off x="2599930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9" name="Oval 1118"/>
            <p:cNvSpPr>
              <a:spLocks noChangeAspect="1"/>
            </p:cNvSpPr>
            <p:nvPr/>
          </p:nvSpPr>
          <p:spPr bwMode="auto">
            <a:xfrm>
              <a:off x="2599930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0" name="Oval 1119"/>
            <p:cNvSpPr>
              <a:spLocks noChangeAspect="1"/>
            </p:cNvSpPr>
            <p:nvPr/>
          </p:nvSpPr>
          <p:spPr bwMode="auto">
            <a:xfrm>
              <a:off x="2599930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1" name="Oval 1120"/>
            <p:cNvSpPr>
              <a:spLocks noChangeAspect="1"/>
            </p:cNvSpPr>
            <p:nvPr/>
          </p:nvSpPr>
          <p:spPr bwMode="auto">
            <a:xfrm>
              <a:off x="2599930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2" name="Oval 1121"/>
            <p:cNvSpPr>
              <a:spLocks noChangeAspect="1"/>
            </p:cNvSpPr>
            <p:nvPr/>
          </p:nvSpPr>
          <p:spPr bwMode="auto">
            <a:xfrm>
              <a:off x="1958955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3" name="Oval 1122"/>
            <p:cNvSpPr>
              <a:spLocks noChangeAspect="1"/>
            </p:cNvSpPr>
            <p:nvPr/>
          </p:nvSpPr>
          <p:spPr bwMode="auto">
            <a:xfrm>
              <a:off x="1958955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4" name="Oval 1123"/>
            <p:cNvSpPr>
              <a:spLocks noChangeAspect="1"/>
            </p:cNvSpPr>
            <p:nvPr/>
          </p:nvSpPr>
          <p:spPr bwMode="auto">
            <a:xfrm>
              <a:off x="1958955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5" name="Oval 1124"/>
            <p:cNvSpPr>
              <a:spLocks noChangeAspect="1"/>
            </p:cNvSpPr>
            <p:nvPr/>
          </p:nvSpPr>
          <p:spPr bwMode="auto">
            <a:xfrm>
              <a:off x="1958955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" name="Oval 1125"/>
            <p:cNvSpPr>
              <a:spLocks noChangeAspect="1"/>
            </p:cNvSpPr>
            <p:nvPr/>
          </p:nvSpPr>
          <p:spPr bwMode="auto">
            <a:xfrm>
              <a:off x="1958955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7" name="Oval 1126"/>
            <p:cNvSpPr>
              <a:spLocks noChangeAspect="1"/>
            </p:cNvSpPr>
            <p:nvPr/>
          </p:nvSpPr>
          <p:spPr bwMode="auto">
            <a:xfrm>
              <a:off x="1958955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8" name="Oval 1127"/>
            <p:cNvSpPr>
              <a:spLocks noChangeAspect="1"/>
            </p:cNvSpPr>
            <p:nvPr/>
          </p:nvSpPr>
          <p:spPr bwMode="auto">
            <a:xfrm>
              <a:off x="1958955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9" name="Oval 1128"/>
            <p:cNvSpPr>
              <a:spLocks noChangeAspect="1"/>
            </p:cNvSpPr>
            <p:nvPr/>
          </p:nvSpPr>
          <p:spPr bwMode="auto">
            <a:xfrm>
              <a:off x="1958955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0" name="Oval 1129"/>
            <p:cNvSpPr>
              <a:spLocks noChangeAspect="1"/>
            </p:cNvSpPr>
            <p:nvPr/>
          </p:nvSpPr>
          <p:spPr bwMode="auto">
            <a:xfrm>
              <a:off x="2065784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1" name="Oval 1130"/>
            <p:cNvSpPr>
              <a:spLocks noChangeAspect="1"/>
            </p:cNvSpPr>
            <p:nvPr/>
          </p:nvSpPr>
          <p:spPr bwMode="auto">
            <a:xfrm>
              <a:off x="2065784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2" name="Oval 1131"/>
            <p:cNvSpPr>
              <a:spLocks noChangeAspect="1"/>
            </p:cNvSpPr>
            <p:nvPr/>
          </p:nvSpPr>
          <p:spPr bwMode="auto">
            <a:xfrm>
              <a:off x="2065784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3" name="Oval 1132"/>
            <p:cNvSpPr>
              <a:spLocks noChangeAspect="1"/>
            </p:cNvSpPr>
            <p:nvPr/>
          </p:nvSpPr>
          <p:spPr bwMode="auto">
            <a:xfrm>
              <a:off x="2065784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4" name="Oval 1133"/>
            <p:cNvSpPr>
              <a:spLocks noChangeAspect="1"/>
            </p:cNvSpPr>
            <p:nvPr/>
          </p:nvSpPr>
          <p:spPr bwMode="auto">
            <a:xfrm>
              <a:off x="2065784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5" name="Oval 1134"/>
            <p:cNvSpPr>
              <a:spLocks noChangeAspect="1"/>
            </p:cNvSpPr>
            <p:nvPr/>
          </p:nvSpPr>
          <p:spPr bwMode="auto">
            <a:xfrm>
              <a:off x="2065784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6" name="Oval 1135"/>
            <p:cNvSpPr>
              <a:spLocks noChangeAspect="1"/>
            </p:cNvSpPr>
            <p:nvPr/>
          </p:nvSpPr>
          <p:spPr bwMode="auto">
            <a:xfrm>
              <a:off x="2065784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7" name="Oval 1136"/>
            <p:cNvSpPr>
              <a:spLocks noChangeAspect="1"/>
            </p:cNvSpPr>
            <p:nvPr/>
          </p:nvSpPr>
          <p:spPr bwMode="auto">
            <a:xfrm>
              <a:off x="2065784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8" name="Oval 1137"/>
            <p:cNvSpPr>
              <a:spLocks noChangeAspect="1"/>
            </p:cNvSpPr>
            <p:nvPr/>
          </p:nvSpPr>
          <p:spPr bwMode="auto">
            <a:xfrm>
              <a:off x="2172613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9" name="Oval 1138"/>
            <p:cNvSpPr>
              <a:spLocks noChangeAspect="1"/>
            </p:cNvSpPr>
            <p:nvPr/>
          </p:nvSpPr>
          <p:spPr bwMode="auto">
            <a:xfrm>
              <a:off x="2172613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0" name="Oval 1139"/>
            <p:cNvSpPr>
              <a:spLocks noChangeAspect="1"/>
            </p:cNvSpPr>
            <p:nvPr/>
          </p:nvSpPr>
          <p:spPr bwMode="auto">
            <a:xfrm>
              <a:off x="2172613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1" name="Oval 1140"/>
            <p:cNvSpPr>
              <a:spLocks noChangeAspect="1"/>
            </p:cNvSpPr>
            <p:nvPr/>
          </p:nvSpPr>
          <p:spPr bwMode="auto">
            <a:xfrm>
              <a:off x="2172613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2" name="Oval 1141"/>
            <p:cNvSpPr>
              <a:spLocks noChangeAspect="1"/>
            </p:cNvSpPr>
            <p:nvPr/>
          </p:nvSpPr>
          <p:spPr bwMode="auto">
            <a:xfrm>
              <a:off x="2172613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3" name="Oval 1142"/>
            <p:cNvSpPr>
              <a:spLocks noChangeAspect="1"/>
            </p:cNvSpPr>
            <p:nvPr/>
          </p:nvSpPr>
          <p:spPr bwMode="auto">
            <a:xfrm>
              <a:off x="2172613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4" name="Oval 1143"/>
            <p:cNvSpPr>
              <a:spLocks noChangeAspect="1"/>
            </p:cNvSpPr>
            <p:nvPr/>
          </p:nvSpPr>
          <p:spPr bwMode="auto">
            <a:xfrm>
              <a:off x="2172613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5" name="Oval 1144"/>
            <p:cNvSpPr>
              <a:spLocks noChangeAspect="1"/>
            </p:cNvSpPr>
            <p:nvPr/>
          </p:nvSpPr>
          <p:spPr bwMode="auto">
            <a:xfrm>
              <a:off x="2172613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6" name="Oval 1145"/>
            <p:cNvSpPr>
              <a:spLocks noChangeAspect="1"/>
            </p:cNvSpPr>
            <p:nvPr/>
          </p:nvSpPr>
          <p:spPr bwMode="auto">
            <a:xfrm>
              <a:off x="2279442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7" name="Oval 1146"/>
            <p:cNvSpPr>
              <a:spLocks noChangeAspect="1"/>
            </p:cNvSpPr>
            <p:nvPr/>
          </p:nvSpPr>
          <p:spPr bwMode="auto">
            <a:xfrm>
              <a:off x="2279442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8" name="Oval 1147"/>
            <p:cNvSpPr>
              <a:spLocks noChangeAspect="1"/>
            </p:cNvSpPr>
            <p:nvPr/>
          </p:nvSpPr>
          <p:spPr bwMode="auto">
            <a:xfrm>
              <a:off x="2279442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9" name="Oval 1148"/>
            <p:cNvSpPr>
              <a:spLocks noChangeAspect="1"/>
            </p:cNvSpPr>
            <p:nvPr/>
          </p:nvSpPr>
          <p:spPr bwMode="auto">
            <a:xfrm>
              <a:off x="2279442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0" name="Oval 1149"/>
            <p:cNvSpPr>
              <a:spLocks noChangeAspect="1"/>
            </p:cNvSpPr>
            <p:nvPr/>
          </p:nvSpPr>
          <p:spPr bwMode="auto">
            <a:xfrm>
              <a:off x="2279442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1" name="Oval 1150"/>
            <p:cNvSpPr>
              <a:spLocks noChangeAspect="1"/>
            </p:cNvSpPr>
            <p:nvPr/>
          </p:nvSpPr>
          <p:spPr bwMode="auto">
            <a:xfrm>
              <a:off x="2279442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2" name="Oval 1151"/>
            <p:cNvSpPr>
              <a:spLocks noChangeAspect="1"/>
            </p:cNvSpPr>
            <p:nvPr/>
          </p:nvSpPr>
          <p:spPr bwMode="auto">
            <a:xfrm>
              <a:off x="2279442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3" name="Oval 1152"/>
            <p:cNvSpPr>
              <a:spLocks noChangeAspect="1"/>
            </p:cNvSpPr>
            <p:nvPr/>
          </p:nvSpPr>
          <p:spPr bwMode="auto">
            <a:xfrm>
              <a:off x="2279442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4" name="Oval 1153"/>
            <p:cNvSpPr>
              <a:spLocks noChangeAspect="1"/>
            </p:cNvSpPr>
            <p:nvPr/>
          </p:nvSpPr>
          <p:spPr bwMode="auto">
            <a:xfrm>
              <a:off x="2386271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5" name="Oval 1154"/>
            <p:cNvSpPr>
              <a:spLocks noChangeAspect="1"/>
            </p:cNvSpPr>
            <p:nvPr/>
          </p:nvSpPr>
          <p:spPr bwMode="auto">
            <a:xfrm>
              <a:off x="2386271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6" name="Oval 1155"/>
            <p:cNvSpPr>
              <a:spLocks noChangeAspect="1"/>
            </p:cNvSpPr>
            <p:nvPr/>
          </p:nvSpPr>
          <p:spPr bwMode="auto">
            <a:xfrm>
              <a:off x="2386271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7" name="Oval 1156"/>
            <p:cNvSpPr>
              <a:spLocks noChangeAspect="1"/>
            </p:cNvSpPr>
            <p:nvPr/>
          </p:nvSpPr>
          <p:spPr bwMode="auto">
            <a:xfrm>
              <a:off x="2386271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8" name="Oval 1157"/>
            <p:cNvSpPr>
              <a:spLocks noChangeAspect="1"/>
            </p:cNvSpPr>
            <p:nvPr/>
          </p:nvSpPr>
          <p:spPr bwMode="auto">
            <a:xfrm>
              <a:off x="2386271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9" name="Oval 1158"/>
            <p:cNvSpPr>
              <a:spLocks noChangeAspect="1"/>
            </p:cNvSpPr>
            <p:nvPr/>
          </p:nvSpPr>
          <p:spPr bwMode="auto">
            <a:xfrm>
              <a:off x="2386271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0" name="Oval 1159"/>
            <p:cNvSpPr>
              <a:spLocks noChangeAspect="1"/>
            </p:cNvSpPr>
            <p:nvPr/>
          </p:nvSpPr>
          <p:spPr bwMode="auto">
            <a:xfrm>
              <a:off x="2386271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1" name="Oval 1160"/>
            <p:cNvSpPr>
              <a:spLocks noChangeAspect="1"/>
            </p:cNvSpPr>
            <p:nvPr/>
          </p:nvSpPr>
          <p:spPr bwMode="auto">
            <a:xfrm>
              <a:off x="2386271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2" name="Oval 1161"/>
            <p:cNvSpPr>
              <a:spLocks noChangeAspect="1"/>
            </p:cNvSpPr>
            <p:nvPr/>
          </p:nvSpPr>
          <p:spPr bwMode="auto">
            <a:xfrm>
              <a:off x="2493100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3" name="Oval 1162"/>
            <p:cNvSpPr>
              <a:spLocks noChangeAspect="1"/>
            </p:cNvSpPr>
            <p:nvPr/>
          </p:nvSpPr>
          <p:spPr bwMode="auto">
            <a:xfrm>
              <a:off x="2493100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4" name="Oval 1163"/>
            <p:cNvSpPr>
              <a:spLocks noChangeAspect="1"/>
            </p:cNvSpPr>
            <p:nvPr/>
          </p:nvSpPr>
          <p:spPr bwMode="auto">
            <a:xfrm>
              <a:off x="2493100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5" name="Oval 1164"/>
            <p:cNvSpPr>
              <a:spLocks noChangeAspect="1"/>
            </p:cNvSpPr>
            <p:nvPr/>
          </p:nvSpPr>
          <p:spPr bwMode="auto">
            <a:xfrm>
              <a:off x="2493100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6" name="Oval 1165"/>
            <p:cNvSpPr>
              <a:spLocks noChangeAspect="1"/>
            </p:cNvSpPr>
            <p:nvPr/>
          </p:nvSpPr>
          <p:spPr bwMode="auto">
            <a:xfrm>
              <a:off x="2493100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7" name="Oval 1166"/>
            <p:cNvSpPr>
              <a:spLocks noChangeAspect="1"/>
            </p:cNvSpPr>
            <p:nvPr/>
          </p:nvSpPr>
          <p:spPr bwMode="auto">
            <a:xfrm>
              <a:off x="2493100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8" name="Oval 1167"/>
            <p:cNvSpPr>
              <a:spLocks noChangeAspect="1"/>
            </p:cNvSpPr>
            <p:nvPr/>
          </p:nvSpPr>
          <p:spPr bwMode="auto">
            <a:xfrm>
              <a:off x="2493100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9" name="Oval 1168"/>
            <p:cNvSpPr>
              <a:spLocks noChangeAspect="1"/>
            </p:cNvSpPr>
            <p:nvPr/>
          </p:nvSpPr>
          <p:spPr bwMode="auto">
            <a:xfrm>
              <a:off x="2493100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170" name="Group 1169"/>
          <p:cNvGrpSpPr/>
          <p:nvPr/>
        </p:nvGrpSpPr>
        <p:grpSpPr>
          <a:xfrm>
            <a:off x="3346622" y="2401470"/>
            <a:ext cx="1058083" cy="1054083"/>
            <a:chOff x="1852126" y="2177208"/>
            <a:chExt cx="793769" cy="808850"/>
          </a:xfrm>
        </p:grpSpPr>
        <p:sp>
          <p:nvSpPr>
            <p:cNvPr id="1171" name="Oval 1170"/>
            <p:cNvSpPr>
              <a:spLocks noChangeAspect="1"/>
            </p:cNvSpPr>
            <p:nvPr/>
          </p:nvSpPr>
          <p:spPr bwMode="auto">
            <a:xfrm>
              <a:off x="1852126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2" name="Oval 1171"/>
            <p:cNvSpPr>
              <a:spLocks noChangeAspect="1"/>
            </p:cNvSpPr>
            <p:nvPr/>
          </p:nvSpPr>
          <p:spPr bwMode="auto">
            <a:xfrm>
              <a:off x="1852126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3" name="Oval 1172"/>
            <p:cNvSpPr>
              <a:spLocks noChangeAspect="1"/>
            </p:cNvSpPr>
            <p:nvPr/>
          </p:nvSpPr>
          <p:spPr bwMode="auto">
            <a:xfrm>
              <a:off x="1852126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4" name="Oval 1173"/>
            <p:cNvSpPr>
              <a:spLocks noChangeAspect="1"/>
            </p:cNvSpPr>
            <p:nvPr/>
          </p:nvSpPr>
          <p:spPr bwMode="auto">
            <a:xfrm>
              <a:off x="1852126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5" name="Oval 1174"/>
            <p:cNvSpPr>
              <a:spLocks noChangeAspect="1"/>
            </p:cNvSpPr>
            <p:nvPr/>
          </p:nvSpPr>
          <p:spPr bwMode="auto">
            <a:xfrm>
              <a:off x="1852126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6" name="Oval 1175"/>
            <p:cNvSpPr>
              <a:spLocks noChangeAspect="1"/>
            </p:cNvSpPr>
            <p:nvPr/>
          </p:nvSpPr>
          <p:spPr bwMode="auto">
            <a:xfrm>
              <a:off x="1852126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7" name="Oval 1176"/>
            <p:cNvSpPr>
              <a:spLocks noChangeAspect="1"/>
            </p:cNvSpPr>
            <p:nvPr/>
          </p:nvSpPr>
          <p:spPr bwMode="auto">
            <a:xfrm>
              <a:off x="1852126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8" name="Oval 1177"/>
            <p:cNvSpPr>
              <a:spLocks noChangeAspect="1"/>
            </p:cNvSpPr>
            <p:nvPr/>
          </p:nvSpPr>
          <p:spPr bwMode="auto">
            <a:xfrm>
              <a:off x="1852126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9" name="Oval 1178"/>
            <p:cNvSpPr>
              <a:spLocks noChangeAspect="1"/>
            </p:cNvSpPr>
            <p:nvPr/>
          </p:nvSpPr>
          <p:spPr bwMode="auto">
            <a:xfrm>
              <a:off x="2599930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0" name="Oval 1179"/>
            <p:cNvSpPr>
              <a:spLocks noChangeAspect="1"/>
            </p:cNvSpPr>
            <p:nvPr/>
          </p:nvSpPr>
          <p:spPr bwMode="auto">
            <a:xfrm>
              <a:off x="2599930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1" name="Oval 1180"/>
            <p:cNvSpPr>
              <a:spLocks noChangeAspect="1"/>
            </p:cNvSpPr>
            <p:nvPr/>
          </p:nvSpPr>
          <p:spPr bwMode="auto">
            <a:xfrm>
              <a:off x="2599930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2" name="Oval 1181"/>
            <p:cNvSpPr>
              <a:spLocks noChangeAspect="1"/>
            </p:cNvSpPr>
            <p:nvPr/>
          </p:nvSpPr>
          <p:spPr bwMode="auto">
            <a:xfrm>
              <a:off x="2599930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3" name="Oval 1182"/>
            <p:cNvSpPr>
              <a:spLocks noChangeAspect="1"/>
            </p:cNvSpPr>
            <p:nvPr/>
          </p:nvSpPr>
          <p:spPr bwMode="auto">
            <a:xfrm>
              <a:off x="2599930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4" name="Oval 1183"/>
            <p:cNvSpPr>
              <a:spLocks noChangeAspect="1"/>
            </p:cNvSpPr>
            <p:nvPr/>
          </p:nvSpPr>
          <p:spPr bwMode="auto">
            <a:xfrm>
              <a:off x="2599930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5" name="Oval 1184"/>
            <p:cNvSpPr>
              <a:spLocks noChangeAspect="1"/>
            </p:cNvSpPr>
            <p:nvPr/>
          </p:nvSpPr>
          <p:spPr bwMode="auto">
            <a:xfrm>
              <a:off x="2599930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6" name="Oval 1185"/>
            <p:cNvSpPr>
              <a:spLocks noChangeAspect="1"/>
            </p:cNvSpPr>
            <p:nvPr/>
          </p:nvSpPr>
          <p:spPr bwMode="auto">
            <a:xfrm>
              <a:off x="2599930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7" name="Oval 1186"/>
            <p:cNvSpPr>
              <a:spLocks noChangeAspect="1"/>
            </p:cNvSpPr>
            <p:nvPr/>
          </p:nvSpPr>
          <p:spPr bwMode="auto">
            <a:xfrm>
              <a:off x="1958955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8" name="Oval 1187"/>
            <p:cNvSpPr>
              <a:spLocks noChangeAspect="1"/>
            </p:cNvSpPr>
            <p:nvPr/>
          </p:nvSpPr>
          <p:spPr bwMode="auto">
            <a:xfrm>
              <a:off x="1958955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9" name="Oval 1188"/>
            <p:cNvSpPr>
              <a:spLocks noChangeAspect="1"/>
            </p:cNvSpPr>
            <p:nvPr/>
          </p:nvSpPr>
          <p:spPr bwMode="auto">
            <a:xfrm>
              <a:off x="1958955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0" name="Oval 1189"/>
            <p:cNvSpPr>
              <a:spLocks noChangeAspect="1"/>
            </p:cNvSpPr>
            <p:nvPr/>
          </p:nvSpPr>
          <p:spPr bwMode="auto">
            <a:xfrm>
              <a:off x="1958955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1" name="Oval 1190"/>
            <p:cNvSpPr>
              <a:spLocks noChangeAspect="1"/>
            </p:cNvSpPr>
            <p:nvPr/>
          </p:nvSpPr>
          <p:spPr bwMode="auto">
            <a:xfrm>
              <a:off x="1958955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2" name="Oval 1191"/>
            <p:cNvSpPr>
              <a:spLocks noChangeAspect="1"/>
            </p:cNvSpPr>
            <p:nvPr/>
          </p:nvSpPr>
          <p:spPr bwMode="auto">
            <a:xfrm>
              <a:off x="1958955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3" name="Oval 1192"/>
            <p:cNvSpPr>
              <a:spLocks noChangeAspect="1"/>
            </p:cNvSpPr>
            <p:nvPr/>
          </p:nvSpPr>
          <p:spPr bwMode="auto">
            <a:xfrm>
              <a:off x="1958955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4" name="Oval 1193"/>
            <p:cNvSpPr>
              <a:spLocks noChangeAspect="1"/>
            </p:cNvSpPr>
            <p:nvPr/>
          </p:nvSpPr>
          <p:spPr bwMode="auto">
            <a:xfrm>
              <a:off x="1958955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5" name="Oval 1194"/>
            <p:cNvSpPr>
              <a:spLocks noChangeAspect="1"/>
            </p:cNvSpPr>
            <p:nvPr/>
          </p:nvSpPr>
          <p:spPr bwMode="auto">
            <a:xfrm>
              <a:off x="2065784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6" name="Oval 1195"/>
            <p:cNvSpPr>
              <a:spLocks noChangeAspect="1"/>
            </p:cNvSpPr>
            <p:nvPr/>
          </p:nvSpPr>
          <p:spPr bwMode="auto">
            <a:xfrm>
              <a:off x="2065784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7" name="Oval 1196"/>
            <p:cNvSpPr>
              <a:spLocks noChangeAspect="1"/>
            </p:cNvSpPr>
            <p:nvPr/>
          </p:nvSpPr>
          <p:spPr bwMode="auto">
            <a:xfrm>
              <a:off x="2065784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8" name="Oval 1197"/>
            <p:cNvSpPr>
              <a:spLocks noChangeAspect="1"/>
            </p:cNvSpPr>
            <p:nvPr/>
          </p:nvSpPr>
          <p:spPr bwMode="auto">
            <a:xfrm>
              <a:off x="2065784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9" name="Oval 1198"/>
            <p:cNvSpPr>
              <a:spLocks noChangeAspect="1"/>
            </p:cNvSpPr>
            <p:nvPr/>
          </p:nvSpPr>
          <p:spPr bwMode="auto">
            <a:xfrm>
              <a:off x="2065784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0" name="Oval 1199"/>
            <p:cNvSpPr>
              <a:spLocks noChangeAspect="1"/>
            </p:cNvSpPr>
            <p:nvPr/>
          </p:nvSpPr>
          <p:spPr bwMode="auto">
            <a:xfrm>
              <a:off x="2065784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1" name="Oval 1200"/>
            <p:cNvSpPr>
              <a:spLocks noChangeAspect="1"/>
            </p:cNvSpPr>
            <p:nvPr/>
          </p:nvSpPr>
          <p:spPr bwMode="auto">
            <a:xfrm>
              <a:off x="2065784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2" name="Oval 1201"/>
            <p:cNvSpPr>
              <a:spLocks noChangeAspect="1"/>
            </p:cNvSpPr>
            <p:nvPr/>
          </p:nvSpPr>
          <p:spPr bwMode="auto">
            <a:xfrm>
              <a:off x="2065784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3" name="Oval 1202"/>
            <p:cNvSpPr>
              <a:spLocks noChangeAspect="1"/>
            </p:cNvSpPr>
            <p:nvPr/>
          </p:nvSpPr>
          <p:spPr bwMode="auto">
            <a:xfrm>
              <a:off x="2172613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4" name="Oval 1203"/>
            <p:cNvSpPr>
              <a:spLocks noChangeAspect="1"/>
            </p:cNvSpPr>
            <p:nvPr/>
          </p:nvSpPr>
          <p:spPr bwMode="auto">
            <a:xfrm>
              <a:off x="2172613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5" name="Oval 1204"/>
            <p:cNvSpPr>
              <a:spLocks noChangeAspect="1"/>
            </p:cNvSpPr>
            <p:nvPr/>
          </p:nvSpPr>
          <p:spPr bwMode="auto">
            <a:xfrm>
              <a:off x="2172613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6" name="Oval 1205"/>
            <p:cNvSpPr>
              <a:spLocks noChangeAspect="1"/>
            </p:cNvSpPr>
            <p:nvPr/>
          </p:nvSpPr>
          <p:spPr bwMode="auto">
            <a:xfrm>
              <a:off x="2172613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7" name="Oval 1206"/>
            <p:cNvSpPr>
              <a:spLocks noChangeAspect="1"/>
            </p:cNvSpPr>
            <p:nvPr/>
          </p:nvSpPr>
          <p:spPr bwMode="auto">
            <a:xfrm>
              <a:off x="2172613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8" name="Oval 1207"/>
            <p:cNvSpPr>
              <a:spLocks noChangeAspect="1"/>
            </p:cNvSpPr>
            <p:nvPr/>
          </p:nvSpPr>
          <p:spPr bwMode="auto">
            <a:xfrm>
              <a:off x="2172613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9" name="Oval 1208"/>
            <p:cNvSpPr>
              <a:spLocks noChangeAspect="1"/>
            </p:cNvSpPr>
            <p:nvPr/>
          </p:nvSpPr>
          <p:spPr bwMode="auto">
            <a:xfrm>
              <a:off x="2172613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0" name="Oval 1209"/>
            <p:cNvSpPr>
              <a:spLocks noChangeAspect="1"/>
            </p:cNvSpPr>
            <p:nvPr/>
          </p:nvSpPr>
          <p:spPr bwMode="auto">
            <a:xfrm>
              <a:off x="2172613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1" name="Oval 1210"/>
            <p:cNvSpPr>
              <a:spLocks noChangeAspect="1"/>
            </p:cNvSpPr>
            <p:nvPr/>
          </p:nvSpPr>
          <p:spPr bwMode="auto">
            <a:xfrm>
              <a:off x="2279442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2" name="Oval 1211"/>
            <p:cNvSpPr>
              <a:spLocks noChangeAspect="1"/>
            </p:cNvSpPr>
            <p:nvPr/>
          </p:nvSpPr>
          <p:spPr bwMode="auto">
            <a:xfrm>
              <a:off x="2279442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3" name="Oval 1212"/>
            <p:cNvSpPr>
              <a:spLocks noChangeAspect="1"/>
            </p:cNvSpPr>
            <p:nvPr/>
          </p:nvSpPr>
          <p:spPr bwMode="auto">
            <a:xfrm>
              <a:off x="2279442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4" name="Oval 1213"/>
            <p:cNvSpPr>
              <a:spLocks noChangeAspect="1"/>
            </p:cNvSpPr>
            <p:nvPr/>
          </p:nvSpPr>
          <p:spPr bwMode="auto">
            <a:xfrm>
              <a:off x="2279442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5" name="Oval 1214"/>
            <p:cNvSpPr>
              <a:spLocks noChangeAspect="1"/>
            </p:cNvSpPr>
            <p:nvPr/>
          </p:nvSpPr>
          <p:spPr bwMode="auto">
            <a:xfrm>
              <a:off x="2279442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6" name="Oval 1215"/>
            <p:cNvSpPr>
              <a:spLocks noChangeAspect="1"/>
            </p:cNvSpPr>
            <p:nvPr/>
          </p:nvSpPr>
          <p:spPr bwMode="auto">
            <a:xfrm>
              <a:off x="2279442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7" name="Oval 1216"/>
            <p:cNvSpPr>
              <a:spLocks noChangeAspect="1"/>
            </p:cNvSpPr>
            <p:nvPr/>
          </p:nvSpPr>
          <p:spPr bwMode="auto">
            <a:xfrm>
              <a:off x="2279442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8" name="Oval 1217"/>
            <p:cNvSpPr>
              <a:spLocks noChangeAspect="1"/>
            </p:cNvSpPr>
            <p:nvPr/>
          </p:nvSpPr>
          <p:spPr bwMode="auto">
            <a:xfrm>
              <a:off x="2279442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9" name="Oval 1218"/>
            <p:cNvSpPr>
              <a:spLocks noChangeAspect="1"/>
            </p:cNvSpPr>
            <p:nvPr/>
          </p:nvSpPr>
          <p:spPr bwMode="auto">
            <a:xfrm>
              <a:off x="2386271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0" name="Oval 1219"/>
            <p:cNvSpPr>
              <a:spLocks noChangeAspect="1"/>
            </p:cNvSpPr>
            <p:nvPr/>
          </p:nvSpPr>
          <p:spPr bwMode="auto">
            <a:xfrm>
              <a:off x="2386271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1" name="Oval 1220"/>
            <p:cNvSpPr>
              <a:spLocks noChangeAspect="1"/>
            </p:cNvSpPr>
            <p:nvPr/>
          </p:nvSpPr>
          <p:spPr bwMode="auto">
            <a:xfrm>
              <a:off x="2386271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2" name="Oval 1221"/>
            <p:cNvSpPr>
              <a:spLocks noChangeAspect="1"/>
            </p:cNvSpPr>
            <p:nvPr/>
          </p:nvSpPr>
          <p:spPr bwMode="auto">
            <a:xfrm>
              <a:off x="2386271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3" name="Oval 1222"/>
            <p:cNvSpPr>
              <a:spLocks noChangeAspect="1"/>
            </p:cNvSpPr>
            <p:nvPr/>
          </p:nvSpPr>
          <p:spPr bwMode="auto">
            <a:xfrm>
              <a:off x="2386271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4" name="Oval 1223"/>
            <p:cNvSpPr>
              <a:spLocks noChangeAspect="1"/>
            </p:cNvSpPr>
            <p:nvPr/>
          </p:nvSpPr>
          <p:spPr bwMode="auto">
            <a:xfrm>
              <a:off x="2386271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5" name="Oval 1224"/>
            <p:cNvSpPr>
              <a:spLocks noChangeAspect="1"/>
            </p:cNvSpPr>
            <p:nvPr/>
          </p:nvSpPr>
          <p:spPr bwMode="auto">
            <a:xfrm>
              <a:off x="2386271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6" name="Oval 1225"/>
            <p:cNvSpPr>
              <a:spLocks noChangeAspect="1"/>
            </p:cNvSpPr>
            <p:nvPr/>
          </p:nvSpPr>
          <p:spPr bwMode="auto">
            <a:xfrm>
              <a:off x="2386271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7" name="Oval 1226"/>
            <p:cNvSpPr>
              <a:spLocks noChangeAspect="1"/>
            </p:cNvSpPr>
            <p:nvPr/>
          </p:nvSpPr>
          <p:spPr bwMode="auto">
            <a:xfrm>
              <a:off x="2493100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8" name="Oval 1227"/>
            <p:cNvSpPr>
              <a:spLocks noChangeAspect="1"/>
            </p:cNvSpPr>
            <p:nvPr/>
          </p:nvSpPr>
          <p:spPr bwMode="auto">
            <a:xfrm>
              <a:off x="2493100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9" name="Oval 1228"/>
            <p:cNvSpPr>
              <a:spLocks noChangeAspect="1"/>
            </p:cNvSpPr>
            <p:nvPr/>
          </p:nvSpPr>
          <p:spPr bwMode="auto">
            <a:xfrm>
              <a:off x="2493100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0" name="Oval 1229"/>
            <p:cNvSpPr>
              <a:spLocks noChangeAspect="1"/>
            </p:cNvSpPr>
            <p:nvPr/>
          </p:nvSpPr>
          <p:spPr bwMode="auto">
            <a:xfrm>
              <a:off x="2493100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1" name="Oval 1230"/>
            <p:cNvSpPr>
              <a:spLocks noChangeAspect="1"/>
            </p:cNvSpPr>
            <p:nvPr/>
          </p:nvSpPr>
          <p:spPr bwMode="auto">
            <a:xfrm>
              <a:off x="2493100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2" name="Oval 1231"/>
            <p:cNvSpPr>
              <a:spLocks noChangeAspect="1"/>
            </p:cNvSpPr>
            <p:nvPr/>
          </p:nvSpPr>
          <p:spPr bwMode="auto">
            <a:xfrm>
              <a:off x="2493100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3" name="Oval 1232"/>
            <p:cNvSpPr>
              <a:spLocks noChangeAspect="1"/>
            </p:cNvSpPr>
            <p:nvPr/>
          </p:nvSpPr>
          <p:spPr bwMode="auto">
            <a:xfrm>
              <a:off x="2493100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4" name="Oval 1233"/>
            <p:cNvSpPr>
              <a:spLocks noChangeAspect="1"/>
            </p:cNvSpPr>
            <p:nvPr/>
          </p:nvSpPr>
          <p:spPr bwMode="auto">
            <a:xfrm>
              <a:off x="2493100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235" name="Group 1234"/>
          <p:cNvGrpSpPr/>
          <p:nvPr/>
        </p:nvGrpSpPr>
        <p:grpSpPr>
          <a:xfrm>
            <a:off x="2084394" y="3663277"/>
            <a:ext cx="1058083" cy="1054083"/>
            <a:chOff x="1852126" y="2177208"/>
            <a:chExt cx="793769" cy="808850"/>
          </a:xfrm>
        </p:grpSpPr>
        <p:sp>
          <p:nvSpPr>
            <p:cNvPr id="1236" name="Oval 1235"/>
            <p:cNvSpPr>
              <a:spLocks noChangeAspect="1"/>
            </p:cNvSpPr>
            <p:nvPr/>
          </p:nvSpPr>
          <p:spPr bwMode="auto">
            <a:xfrm>
              <a:off x="1852126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7" name="Oval 1236"/>
            <p:cNvSpPr>
              <a:spLocks noChangeAspect="1"/>
            </p:cNvSpPr>
            <p:nvPr/>
          </p:nvSpPr>
          <p:spPr bwMode="auto">
            <a:xfrm>
              <a:off x="1852126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8" name="Oval 1237"/>
            <p:cNvSpPr>
              <a:spLocks noChangeAspect="1"/>
            </p:cNvSpPr>
            <p:nvPr/>
          </p:nvSpPr>
          <p:spPr bwMode="auto">
            <a:xfrm>
              <a:off x="1852126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9" name="Oval 1238"/>
            <p:cNvSpPr>
              <a:spLocks noChangeAspect="1"/>
            </p:cNvSpPr>
            <p:nvPr/>
          </p:nvSpPr>
          <p:spPr bwMode="auto">
            <a:xfrm>
              <a:off x="1852126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0" name="Oval 1239"/>
            <p:cNvSpPr>
              <a:spLocks noChangeAspect="1"/>
            </p:cNvSpPr>
            <p:nvPr/>
          </p:nvSpPr>
          <p:spPr bwMode="auto">
            <a:xfrm>
              <a:off x="1852126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1" name="Oval 1240"/>
            <p:cNvSpPr>
              <a:spLocks noChangeAspect="1"/>
            </p:cNvSpPr>
            <p:nvPr/>
          </p:nvSpPr>
          <p:spPr bwMode="auto">
            <a:xfrm>
              <a:off x="1852126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2" name="Oval 1241"/>
            <p:cNvSpPr>
              <a:spLocks noChangeAspect="1"/>
            </p:cNvSpPr>
            <p:nvPr/>
          </p:nvSpPr>
          <p:spPr bwMode="auto">
            <a:xfrm>
              <a:off x="1852126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3" name="Oval 1242"/>
            <p:cNvSpPr>
              <a:spLocks noChangeAspect="1"/>
            </p:cNvSpPr>
            <p:nvPr/>
          </p:nvSpPr>
          <p:spPr bwMode="auto">
            <a:xfrm>
              <a:off x="1852126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4" name="Oval 1243"/>
            <p:cNvSpPr>
              <a:spLocks noChangeAspect="1"/>
            </p:cNvSpPr>
            <p:nvPr/>
          </p:nvSpPr>
          <p:spPr bwMode="auto">
            <a:xfrm>
              <a:off x="2599930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5" name="Oval 1244"/>
            <p:cNvSpPr>
              <a:spLocks noChangeAspect="1"/>
            </p:cNvSpPr>
            <p:nvPr/>
          </p:nvSpPr>
          <p:spPr bwMode="auto">
            <a:xfrm>
              <a:off x="2599930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6" name="Oval 1245"/>
            <p:cNvSpPr>
              <a:spLocks noChangeAspect="1"/>
            </p:cNvSpPr>
            <p:nvPr/>
          </p:nvSpPr>
          <p:spPr bwMode="auto">
            <a:xfrm>
              <a:off x="2599930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7" name="Oval 1246"/>
            <p:cNvSpPr>
              <a:spLocks noChangeAspect="1"/>
            </p:cNvSpPr>
            <p:nvPr/>
          </p:nvSpPr>
          <p:spPr bwMode="auto">
            <a:xfrm>
              <a:off x="2599930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8" name="Oval 1247"/>
            <p:cNvSpPr>
              <a:spLocks noChangeAspect="1"/>
            </p:cNvSpPr>
            <p:nvPr/>
          </p:nvSpPr>
          <p:spPr bwMode="auto">
            <a:xfrm>
              <a:off x="2599930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9" name="Oval 1248"/>
            <p:cNvSpPr>
              <a:spLocks noChangeAspect="1"/>
            </p:cNvSpPr>
            <p:nvPr/>
          </p:nvSpPr>
          <p:spPr bwMode="auto">
            <a:xfrm>
              <a:off x="2599930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0" name="Oval 1249"/>
            <p:cNvSpPr>
              <a:spLocks noChangeAspect="1"/>
            </p:cNvSpPr>
            <p:nvPr/>
          </p:nvSpPr>
          <p:spPr bwMode="auto">
            <a:xfrm>
              <a:off x="2599930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1" name="Oval 1250"/>
            <p:cNvSpPr>
              <a:spLocks noChangeAspect="1"/>
            </p:cNvSpPr>
            <p:nvPr/>
          </p:nvSpPr>
          <p:spPr bwMode="auto">
            <a:xfrm>
              <a:off x="2599930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2" name="Oval 1251"/>
            <p:cNvSpPr>
              <a:spLocks noChangeAspect="1"/>
            </p:cNvSpPr>
            <p:nvPr/>
          </p:nvSpPr>
          <p:spPr bwMode="auto">
            <a:xfrm>
              <a:off x="1958955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3" name="Oval 1252"/>
            <p:cNvSpPr>
              <a:spLocks noChangeAspect="1"/>
            </p:cNvSpPr>
            <p:nvPr/>
          </p:nvSpPr>
          <p:spPr bwMode="auto">
            <a:xfrm>
              <a:off x="1958955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4" name="Oval 1253"/>
            <p:cNvSpPr>
              <a:spLocks noChangeAspect="1"/>
            </p:cNvSpPr>
            <p:nvPr/>
          </p:nvSpPr>
          <p:spPr bwMode="auto">
            <a:xfrm>
              <a:off x="1958955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5" name="Oval 1254"/>
            <p:cNvSpPr>
              <a:spLocks noChangeAspect="1"/>
            </p:cNvSpPr>
            <p:nvPr/>
          </p:nvSpPr>
          <p:spPr bwMode="auto">
            <a:xfrm>
              <a:off x="1958955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6" name="Oval 1255"/>
            <p:cNvSpPr>
              <a:spLocks noChangeAspect="1"/>
            </p:cNvSpPr>
            <p:nvPr/>
          </p:nvSpPr>
          <p:spPr bwMode="auto">
            <a:xfrm>
              <a:off x="1958955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7" name="Oval 1256"/>
            <p:cNvSpPr>
              <a:spLocks noChangeAspect="1"/>
            </p:cNvSpPr>
            <p:nvPr/>
          </p:nvSpPr>
          <p:spPr bwMode="auto">
            <a:xfrm>
              <a:off x="1958955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8" name="Oval 1257"/>
            <p:cNvSpPr>
              <a:spLocks noChangeAspect="1"/>
            </p:cNvSpPr>
            <p:nvPr/>
          </p:nvSpPr>
          <p:spPr bwMode="auto">
            <a:xfrm>
              <a:off x="1958955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9" name="Oval 1258"/>
            <p:cNvSpPr>
              <a:spLocks noChangeAspect="1"/>
            </p:cNvSpPr>
            <p:nvPr/>
          </p:nvSpPr>
          <p:spPr bwMode="auto">
            <a:xfrm>
              <a:off x="1958955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0" name="Oval 1259"/>
            <p:cNvSpPr>
              <a:spLocks noChangeAspect="1"/>
            </p:cNvSpPr>
            <p:nvPr/>
          </p:nvSpPr>
          <p:spPr bwMode="auto">
            <a:xfrm>
              <a:off x="2065784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1" name="Oval 1260"/>
            <p:cNvSpPr>
              <a:spLocks noChangeAspect="1"/>
            </p:cNvSpPr>
            <p:nvPr/>
          </p:nvSpPr>
          <p:spPr bwMode="auto">
            <a:xfrm>
              <a:off x="2065784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2" name="Oval 1261"/>
            <p:cNvSpPr>
              <a:spLocks noChangeAspect="1"/>
            </p:cNvSpPr>
            <p:nvPr/>
          </p:nvSpPr>
          <p:spPr bwMode="auto">
            <a:xfrm>
              <a:off x="2065784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3" name="Oval 1262"/>
            <p:cNvSpPr>
              <a:spLocks noChangeAspect="1"/>
            </p:cNvSpPr>
            <p:nvPr/>
          </p:nvSpPr>
          <p:spPr bwMode="auto">
            <a:xfrm>
              <a:off x="2065784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4" name="Oval 1263"/>
            <p:cNvSpPr>
              <a:spLocks noChangeAspect="1"/>
            </p:cNvSpPr>
            <p:nvPr/>
          </p:nvSpPr>
          <p:spPr bwMode="auto">
            <a:xfrm>
              <a:off x="2065784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5" name="Oval 1264"/>
            <p:cNvSpPr>
              <a:spLocks noChangeAspect="1"/>
            </p:cNvSpPr>
            <p:nvPr/>
          </p:nvSpPr>
          <p:spPr bwMode="auto">
            <a:xfrm>
              <a:off x="2065784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6" name="Oval 1265"/>
            <p:cNvSpPr>
              <a:spLocks noChangeAspect="1"/>
            </p:cNvSpPr>
            <p:nvPr/>
          </p:nvSpPr>
          <p:spPr bwMode="auto">
            <a:xfrm>
              <a:off x="2065784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7" name="Oval 1266"/>
            <p:cNvSpPr>
              <a:spLocks noChangeAspect="1"/>
            </p:cNvSpPr>
            <p:nvPr/>
          </p:nvSpPr>
          <p:spPr bwMode="auto">
            <a:xfrm>
              <a:off x="2065784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8" name="Oval 1267"/>
            <p:cNvSpPr>
              <a:spLocks noChangeAspect="1"/>
            </p:cNvSpPr>
            <p:nvPr/>
          </p:nvSpPr>
          <p:spPr bwMode="auto">
            <a:xfrm>
              <a:off x="2172613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9" name="Oval 1268"/>
            <p:cNvSpPr>
              <a:spLocks noChangeAspect="1"/>
            </p:cNvSpPr>
            <p:nvPr/>
          </p:nvSpPr>
          <p:spPr bwMode="auto">
            <a:xfrm>
              <a:off x="2172613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0" name="Oval 1269"/>
            <p:cNvSpPr>
              <a:spLocks noChangeAspect="1"/>
            </p:cNvSpPr>
            <p:nvPr/>
          </p:nvSpPr>
          <p:spPr bwMode="auto">
            <a:xfrm>
              <a:off x="2172613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1" name="Oval 1270"/>
            <p:cNvSpPr>
              <a:spLocks noChangeAspect="1"/>
            </p:cNvSpPr>
            <p:nvPr/>
          </p:nvSpPr>
          <p:spPr bwMode="auto">
            <a:xfrm>
              <a:off x="2172613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2" name="Oval 1271"/>
            <p:cNvSpPr>
              <a:spLocks noChangeAspect="1"/>
            </p:cNvSpPr>
            <p:nvPr/>
          </p:nvSpPr>
          <p:spPr bwMode="auto">
            <a:xfrm>
              <a:off x="2172613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3" name="Oval 1272"/>
            <p:cNvSpPr>
              <a:spLocks noChangeAspect="1"/>
            </p:cNvSpPr>
            <p:nvPr/>
          </p:nvSpPr>
          <p:spPr bwMode="auto">
            <a:xfrm>
              <a:off x="2172613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4" name="Oval 1273"/>
            <p:cNvSpPr>
              <a:spLocks noChangeAspect="1"/>
            </p:cNvSpPr>
            <p:nvPr/>
          </p:nvSpPr>
          <p:spPr bwMode="auto">
            <a:xfrm>
              <a:off x="2172613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5" name="Oval 1274"/>
            <p:cNvSpPr>
              <a:spLocks noChangeAspect="1"/>
            </p:cNvSpPr>
            <p:nvPr/>
          </p:nvSpPr>
          <p:spPr bwMode="auto">
            <a:xfrm>
              <a:off x="2172613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6" name="Oval 1275"/>
            <p:cNvSpPr>
              <a:spLocks noChangeAspect="1"/>
            </p:cNvSpPr>
            <p:nvPr/>
          </p:nvSpPr>
          <p:spPr bwMode="auto">
            <a:xfrm>
              <a:off x="2279442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7" name="Oval 1276"/>
            <p:cNvSpPr>
              <a:spLocks noChangeAspect="1"/>
            </p:cNvSpPr>
            <p:nvPr/>
          </p:nvSpPr>
          <p:spPr bwMode="auto">
            <a:xfrm>
              <a:off x="2279442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8" name="Oval 1277"/>
            <p:cNvSpPr>
              <a:spLocks noChangeAspect="1"/>
            </p:cNvSpPr>
            <p:nvPr/>
          </p:nvSpPr>
          <p:spPr bwMode="auto">
            <a:xfrm>
              <a:off x="2279442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9" name="Oval 1278"/>
            <p:cNvSpPr>
              <a:spLocks noChangeAspect="1"/>
            </p:cNvSpPr>
            <p:nvPr/>
          </p:nvSpPr>
          <p:spPr bwMode="auto">
            <a:xfrm>
              <a:off x="2279442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0" name="Oval 1279"/>
            <p:cNvSpPr>
              <a:spLocks noChangeAspect="1"/>
            </p:cNvSpPr>
            <p:nvPr/>
          </p:nvSpPr>
          <p:spPr bwMode="auto">
            <a:xfrm>
              <a:off x="2279442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1" name="Oval 1280"/>
            <p:cNvSpPr>
              <a:spLocks noChangeAspect="1"/>
            </p:cNvSpPr>
            <p:nvPr/>
          </p:nvSpPr>
          <p:spPr bwMode="auto">
            <a:xfrm>
              <a:off x="2279442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2" name="Oval 1281"/>
            <p:cNvSpPr>
              <a:spLocks noChangeAspect="1"/>
            </p:cNvSpPr>
            <p:nvPr/>
          </p:nvSpPr>
          <p:spPr bwMode="auto">
            <a:xfrm>
              <a:off x="2279442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3" name="Oval 1282"/>
            <p:cNvSpPr>
              <a:spLocks noChangeAspect="1"/>
            </p:cNvSpPr>
            <p:nvPr/>
          </p:nvSpPr>
          <p:spPr bwMode="auto">
            <a:xfrm>
              <a:off x="2279442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4" name="Oval 1283"/>
            <p:cNvSpPr>
              <a:spLocks noChangeAspect="1"/>
            </p:cNvSpPr>
            <p:nvPr/>
          </p:nvSpPr>
          <p:spPr bwMode="auto">
            <a:xfrm>
              <a:off x="2386271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5" name="Oval 1284"/>
            <p:cNvSpPr>
              <a:spLocks noChangeAspect="1"/>
            </p:cNvSpPr>
            <p:nvPr/>
          </p:nvSpPr>
          <p:spPr bwMode="auto">
            <a:xfrm>
              <a:off x="2386271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6" name="Oval 1285"/>
            <p:cNvSpPr>
              <a:spLocks noChangeAspect="1"/>
            </p:cNvSpPr>
            <p:nvPr/>
          </p:nvSpPr>
          <p:spPr bwMode="auto">
            <a:xfrm>
              <a:off x="2386271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7" name="Oval 1286"/>
            <p:cNvSpPr>
              <a:spLocks noChangeAspect="1"/>
            </p:cNvSpPr>
            <p:nvPr/>
          </p:nvSpPr>
          <p:spPr bwMode="auto">
            <a:xfrm>
              <a:off x="2386271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8" name="Oval 1287"/>
            <p:cNvSpPr>
              <a:spLocks noChangeAspect="1"/>
            </p:cNvSpPr>
            <p:nvPr/>
          </p:nvSpPr>
          <p:spPr bwMode="auto">
            <a:xfrm>
              <a:off x="2386271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9" name="Oval 1288"/>
            <p:cNvSpPr>
              <a:spLocks noChangeAspect="1"/>
            </p:cNvSpPr>
            <p:nvPr/>
          </p:nvSpPr>
          <p:spPr bwMode="auto">
            <a:xfrm>
              <a:off x="2386271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0" name="Oval 1289"/>
            <p:cNvSpPr>
              <a:spLocks noChangeAspect="1"/>
            </p:cNvSpPr>
            <p:nvPr/>
          </p:nvSpPr>
          <p:spPr bwMode="auto">
            <a:xfrm>
              <a:off x="2386271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1" name="Oval 1290"/>
            <p:cNvSpPr>
              <a:spLocks noChangeAspect="1"/>
            </p:cNvSpPr>
            <p:nvPr/>
          </p:nvSpPr>
          <p:spPr bwMode="auto">
            <a:xfrm>
              <a:off x="2386271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2" name="Oval 1291"/>
            <p:cNvSpPr>
              <a:spLocks noChangeAspect="1"/>
            </p:cNvSpPr>
            <p:nvPr/>
          </p:nvSpPr>
          <p:spPr bwMode="auto">
            <a:xfrm>
              <a:off x="2493100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3" name="Oval 1292"/>
            <p:cNvSpPr>
              <a:spLocks noChangeAspect="1"/>
            </p:cNvSpPr>
            <p:nvPr/>
          </p:nvSpPr>
          <p:spPr bwMode="auto">
            <a:xfrm>
              <a:off x="2493100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4" name="Oval 1293"/>
            <p:cNvSpPr>
              <a:spLocks noChangeAspect="1"/>
            </p:cNvSpPr>
            <p:nvPr/>
          </p:nvSpPr>
          <p:spPr bwMode="auto">
            <a:xfrm>
              <a:off x="2493100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5" name="Oval 1294"/>
            <p:cNvSpPr>
              <a:spLocks noChangeAspect="1"/>
            </p:cNvSpPr>
            <p:nvPr/>
          </p:nvSpPr>
          <p:spPr bwMode="auto">
            <a:xfrm>
              <a:off x="2493100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6" name="Oval 1295"/>
            <p:cNvSpPr>
              <a:spLocks noChangeAspect="1"/>
            </p:cNvSpPr>
            <p:nvPr/>
          </p:nvSpPr>
          <p:spPr bwMode="auto">
            <a:xfrm>
              <a:off x="2493100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7" name="Oval 1296"/>
            <p:cNvSpPr>
              <a:spLocks noChangeAspect="1"/>
            </p:cNvSpPr>
            <p:nvPr/>
          </p:nvSpPr>
          <p:spPr bwMode="auto">
            <a:xfrm>
              <a:off x="2493100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8" name="Oval 1297"/>
            <p:cNvSpPr>
              <a:spLocks noChangeAspect="1"/>
            </p:cNvSpPr>
            <p:nvPr/>
          </p:nvSpPr>
          <p:spPr bwMode="auto">
            <a:xfrm>
              <a:off x="2493100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9" name="Oval 1298"/>
            <p:cNvSpPr>
              <a:spLocks noChangeAspect="1"/>
            </p:cNvSpPr>
            <p:nvPr/>
          </p:nvSpPr>
          <p:spPr bwMode="auto">
            <a:xfrm>
              <a:off x="2493100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300" name="Group 1299"/>
          <p:cNvGrpSpPr/>
          <p:nvPr/>
        </p:nvGrpSpPr>
        <p:grpSpPr>
          <a:xfrm>
            <a:off x="3346096" y="3663277"/>
            <a:ext cx="1058083" cy="1054083"/>
            <a:chOff x="1852126" y="2177208"/>
            <a:chExt cx="793769" cy="808850"/>
          </a:xfrm>
        </p:grpSpPr>
        <p:sp>
          <p:nvSpPr>
            <p:cNvPr id="1301" name="Oval 1300"/>
            <p:cNvSpPr>
              <a:spLocks noChangeAspect="1"/>
            </p:cNvSpPr>
            <p:nvPr/>
          </p:nvSpPr>
          <p:spPr bwMode="auto">
            <a:xfrm>
              <a:off x="1852126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2" name="Oval 1301"/>
            <p:cNvSpPr>
              <a:spLocks noChangeAspect="1"/>
            </p:cNvSpPr>
            <p:nvPr/>
          </p:nvSpPr>
          <p:spPr bwMode="auto">
            <a:xfrm>
              <a:off x="1852126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3" name="Oval 1302"/>
            <p:cNvSpPr>
              <a:spLocks noChangeAspect="1"/>
            </p:cNvSpPr>
            <p:nvPr/>
          </p:nvSpPr>
          <p:spPr bwMode="auto">
            <a:xfrm>
              <a:off x="1852126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4" name="Oval 1303"/>
            <p:cNvSpPr>
              <a:spLocks noChangeAspect="1"/>
            </p:cNvSpPr>
            <p:nvPr/>
          </p:nvSpPr>
          <p:spPr bwMode="auto">
            <a:xfrm>
              <a:off x="1852126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5" name="Oval 1304"/>
            <p:cNvSpPr>
              <a:spLocks noChangeAspect="1"/>
            </p:cNvSpPr>
            <p:nvPr/>
          </p:nvSpPr>
          <p:spPr bwMode="auto">
            <a:xfrm>
              <a:off x="1852126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6" name="Oval 1305"/>
            <p:cNvSpPr>
              <a:spLocks noChangeAspect="1"/>
            </p:cNvSpPr>
            <p:nvPr/>
          </p:nvSpPr>
          <p:spPr bwMode="auto">
            <a:xfrm>
              <a:off x="1852126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7" name="Oval 1306"/>
            <p:cNvSpPr>
              <a:spLocks noChangeAspect="1"/>
            </p:cNvSpPr>
            <p:nvPr/>
          </p:nvSpPr>
          <p:spPr bwMode="auto">
            <a:xfrm>
              <a:off x="1852126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8" name="Oval 1307"/>
            <p:cNvSpPr>
              <a:spLocks noChangeAspect="1"/>
            </p:cNvSpPr>
            <p:nvPr/>
          </p:nvSpPr>
          <p:spPr bwMode="auto">
            <a:xfrm>
              <a:off x="1852126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9" name="Oval 1308"/>
            <p:cNvSpPr>
              <a:spLocks noChangeAspect="1"/>
            </p:cNvSpPr>
            <p:nvPr/>
          </p:nvSpPr>
          <p:spPr bwMode="auto">
            <a:xfrm>
              <a:off x="2599930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0" name="Oval 1309"/>
            <p:cNvSpPr>
              <a:spLocks noChangeAspect="1"/>
            </p:cNvSpPr>
            <p:nvPr/>
          </p:nvSpPr>
          <p:spPr bwMode="auto">
            <a:xfrm>
              <a:off x="2599930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1" name="Oval 1310"/>
            <p:cNvSpPr>
              <a:spLocks noChangeAspect="1"/>
            </p:cNvSpPr>
            <p:nvPr/>
          </p:nvSpPr>
          <p:spPr bwMode="auto">
            <a:xfrm>
              <a:off x="2599930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2" name="Oval 1311"/>
            <p:cNvSpPr>
              <a:spLocks noChangeAspect="1"/>
            </p:cNvSpPr>
            <p:nvPr/>
          </p:nvSpPr>
          <p:spPr bwMode="auto">
            <a:xfrm>
              <a:off x="2599930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3" name="Oval 1312"/>
            <p:cNvSpPr>
              <a:spLocks noChangeAspect="1"/>
            </p:cNvSpPr>
            <p:nvPr/>
          </p:nvSpPr>
          <p:spPr bwMode="auto">
            <a:xfrm>
              <a:off x="2599930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4" name="Oval 1313"/>
            <p:cNvSpPr>
              <a:spLocks noChangeAspect="1"/>
            </p:cNvSpPr>
            <p:nvPr/>
          </p:nvSpPr>
          <p:spPr bwMode="auto">
            <a:xfrm>
              <a:off x="2599930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5" name="Oval 1314"/>
            <p:cNvSpPr>
              <a:spLocks noChangeAspect="1"/>
            </p:cNvSpPr>
            <p:nvPr/>
          </p:nvSpPr>
          <p:spPr bwMode="auto">
            <a:xfrm>
              <a:off x="2599930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6" name="Oval 1315"/>
            <p:cNvSpPr>
              <a:spLocks noChangeAspect="1"/>
            </p:cNvSpPr>
            <p:nvPr/>
          </p:nvSpPr>
          <p:spPr bwMode="auto">
            <a:xfrm>
              <a:off x="2599930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7" name="Oval 1316"/>
            <p:cNvSpPr>
              <a:spLocks noChangeAspect="1"/>
            </p:cNvSpPr>
            <p:nvPr/>
          </p:nvSpPr>
          <p:spPr bwMode="auto">
            <a:xfrm>
              <a:off x="1958955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8" name="Oval 1317"/>
            <p:cNvSpPr>
              <a:spLocks noChangeAspect="1"/>
            </p:cNvSpPr>
            <p:nvPr/>
          </p:nvSpPr>
          <p:spPr bwMode="auto">
            <a:xfrm>
              <a:off x="1958955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9" name="Oval 1318"/>
            <p:cNvSpPr>
              <a:spLocks noChangeAspect="1"/>
            </p:cNvSpPr>
            <p:nvPr/>
          </p:nvSpPr>
          <p:spPr bwMode="auto">
            <a:xfrm>
              <a:off x="1958955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0" name="Oval 1319"/>
            <p:cNvSpPr>
              <a:spLocks noChangeAspect="1"/>
            </p:cNvSpPr>
            <p:nvPr/>
          </p:nvSpPr>
          <p:spPr bwMode="auto">
            <a:xfrm>
              <a:off x="1958955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1" name="Oval 1320"/>
            <p:cNvSpPr>
              <a:spLocks noChangeAspect="1"/>
            </p:cNvSpPr>
            <p:nvPr/>
          </p:nvSpPr>
          <p:spPr bwMode="auto">
            <a:xfrm>
              <a:off x="1958955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2" name="Oval 1321"/>
            <p:cNvSpPr>
              <a:spLocks noChangeAspect="1"/>
            </p:cNvSpPr>
            <p:nvPr/>
          </p:nvSpPr>
          <p:spPr bwMode="auto">
            <a:xfrm>
              <a:off x="1958955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3" name="Oval 1322"/>
            <p:cNvSpPr>
              <a:spLocks noChangeAspect="1"/>
            </p:cNvSpPr>
            <p:nvPr/>
          </p:nvSpPr>
          <p:spPr bwMode="auto">
            <a:xfrm>
              <a:off x="1958955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4" name="Oval 1323"/>
            <p:cNvSpPr>
              <a:spLocks noChangeAspect="1"/>
            </p:cNvSpPr>
            <p:nvPr/>
          </p:nvSpPr>
          <p:spPr bwMode="auto">
            <a:xfrm>
              <a:off x="1958955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5" name="Oval 1324"/>
            <p:cNvSpPr>
              <a:spLocks noChangeAspect="1"/>
            </p:cNvSpPr>
            <p:nvPr/>
          </p:nvSpPr>
          <p:spPr bwMode="auto">
            <a:xfrm>
              <a:off x="2065784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6" name="Oval 1325"/>
            <p:cNvSpPr>
              <a:spLocks noChangeAspect="1"/>
            </p:cNvSpPr>
            <p:nvPr/>
          </p:nvSpPr>
          <p:spPr bwMode="auto">
            <a:xfrm>
              <a:off x="2065784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7" name="Oval 1326"/>
            <p:cNvSpPr>
              <a:spLocks noChangeAspect="1"/>
            </p:cNvSpPr>
            <p:nvPr/>
          </p:nvSpPr>
          <p:spPr bwMode="auto">
            <a:xfrm>
              <a:off x="2065784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8" name="Oval 1327"/>
            <p:cNvSpPr>
              <a:spLocks noChangeAspect="1"/>
            </p:cNvSpPr>
            <p:nvPr/>
          </p:nvSpPr>
          <p:spPr bwMode="auto">
            <a:xfrm>
              <a:off x="2065784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9" name="Oval 1328"/>
            <p:cNvSpPr>
              <a:spLocks noChangeAspect="1"/>
            </p:cNvSpPr>
            <p:nvPr/>
          </p:nvSpPr>
          <p:spPr bwMode="auto">
            <a:xfrm>
              <a:off x="2065784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0" name="Oval 1329"/>
            <p:cNvSpPr>
              <a:spLocks noChangeAspect="1"/>
            </p:cNvSpPr>
            <p:nvPr/>
          </p:nvSpPr>
          <p:spPr bwMode="auto">
            <a:xfrm>
              <a:off x="2065784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1" name="Oval 1330"/>
            <p:cNvSpPr>
              <a:spLocks noChangeAspect="1"/>
            </p:cNvSpPr>
            <p:nvPr/>
          </p:nvSpPr>
          <p:spPr bwMode="auto">
            <a:xfrm>
              <a:off x="2065784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2" name="Oval 1331"/>
            <p:cNvSpPr>
              <a:spLocks noChangeAspect="1"/>
            </p:cNvSpPr>
            <p:nvPr/>
          </p:nvSpPr>
          <p:spPr bwMode="auto">
            <a:xfrm>
              <a:off x="2065784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3" name="Oval 1332"/>
            <p:cNvSpPr>
              <a:spLocks noChangeAspect="1"/>
            </p:cNvSpPr>
            <p:nvPr/>
          </p:nvSpPr>
          <p:spPr bwMode="auto">
            <a:xfrm>
              <a:off x="2172613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4" name="Oval 1333"/>
            <p:cNvSpPr>
              <a:spLocks noChangeAspect="1"/>
            </p:cNvSpPr>
            <p:nvPr/>
          </p:nvSpPr>
          <p:spPr bwMode="auto">
            <a:xfrm>
              <a:off x="2172613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5" name="Oval 1334"/>
            <p:cNvSpPr>
              <a:spLocks noChangeAspect="1"/>
            </p:cNvSpPr>
            <p:nvPr/>
          </p:nvSpPr>
          <p:spPr bwMode="auto">
            <a:xfrm>
              <a:off x="2172613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6" name="Oval 1335"/>
            <p:cNvSpPr>
              <a:spLocks noChangeAspect="1"/>
            </p:cNvSpPr>
            <p:nvPr/>
          </p:nvSpPr>
          <p:spPr bwMode="auto">
            <a:xfrm>
              <a:off x="2172613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7" name="Oval 1336"/>
            <p:cNvSpPr>
              <a:spLocks noChangeAspect="1"/>
            </p:cNvSpPr>
            <p:nvPr/>
          </p:nvSpPr>
          <p:spPr bwMode="auto">
            <a:xfrm>
              <a:off x="2172613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8" name="Oval 1337"/>
            <p:cNvSpPr>
              <a:spLocks noChangeAspect="1"/>
            </p:cNvSpPr>
            <p:nvPr/>
          </p:nvSpPr>
          <p:spPr bwMode="auto">
            <a:xfrm>
              <a:off x="2172613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9" name="Oval 1338"/>
            <p:cNvSpPr>
              <a:spLocks noChangeAspect="1"/>
            </p:cNvSpPr>
            <p:nvPr/>
          </p:nvSpPr>
          <p:spPr bwMode="auto">
            <a:xfrm>
              <a:off x="2172613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0" name="Oval 1339"/>
            <p:cNvSpPr>
              <a:spLocks noChangeAspect="1"/>
            </p:cNvSpPr>
            <p:nvPr/>
          </p:nvSpPr>
          <p:spPr bwMode="auto">
            <a:xfrm>
              <a:off x="2172613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1" name="Oval 1340"/>
            <p:cNvSpPr>
              <a:spLocks noChangeAspect="1"/>
            </p:cNvSpPr>
            <p:nvPr/>
          </p:nvSpPr>
          <p:spPr bwMode="auto">
            <a:xfrm>
              <a:off x="2279442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2" name="Oval 1341"/>
            <p:cNvSpPr>
              <a:spLocks noChangeAspect="1"/>
            </p:cNvSpPr>
            <p:nvPr/>
          </p:nvSpPr>
          <p:spPr bwMode="auto">
            <a:xfrm>
              <a:off x="2279442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3" name="Oval 1342"/>
            <p:cNvSpPr>
              <a:spLocks noChangeAspect="1"/>
            </p:cNvSpPr>
            <p:nvPr/>
          </p:nvSpPr>
          <p:spPr bwMode="auto">
            <a:xfrm>
              <a:off x="2279442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4" name="Oval 1343"/>
            <p:cNvSpPr>
              <a:spLocks noChangeAspect="1"/>
            </p:cNvSpPr>
            <p:nvPr/>
          </p:nvSpPr>
          <p:spPr bwMode="auto">
            <a:xfrm>
              <a:off x="2279442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5" name="Oval 1344"/>
            <p:cNvSpPr>
              <a:spLocks noChangeAspect="1"/>
            </p:cNvSpPr>
            <p:nvPr/>
          </p:nvSpPr>
          <p:spPr bwMode="auto">
            <a:xfrm>
              <a:off x="2279442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6" name="Oval 1345"/>
            <p:cNvSpPr>
              <a:spLocks noChangeAspect="1"/>
            </p:cNvSpPr>
            <p:nvPr/>
          </p:nvSpPr>
          <p:spPr bwMode="auto">
            <a:xfrm>
              <a:off x="2279442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7" name="Oval 1346"/>
            <p:cNvSpPr>
              <a:spLocks noChangeAspect="1"/>
            </p:cNvSpPr>
            <p:nvPr/>
          </p:nvSpPr>
          <p:spPr bwMode="auto">
            <a:xfrm>
              <a:off x="2279442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8" name="Oval 1347"/>
            <p:cNvSpPr>
              <a:spLocks noChangeAspect="1"/>
            </p:cNvSpPr>
            <p:nvPr/>
          </p:nvSpPr>
          <p:spPr bwMode="auto">
            <a:xfrm>
              <a:off x="2279442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9" name="Oval 1348"/>
            <p:cNvSpPr>
              <a:spLocks noChangeAspect="1"/>
            </p:cNvSpPr>
            <p:nvPr/>
          </p:nvSpPr>
          <p:spPr bwMode="auto">
            <a:xfrm>
              <a:off x="2386271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0" name="Oval 1349"/>
            <p:cNvSpPr>
              <a:spLocks noChangeAspect="1"/>
            </p:cNvSpPr>
            <p:nvPr/>
          </p:nvSpPr>
          <p:spPr bwMode="auto">
            <a:xfrm>
              <a:off x="2386271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1" name="Oval 1350"/>
            <p:cNvSpPr>
              <a:spLocks noChangeAspect="1"/>
            </p:cNvSpPr>
            <p:nvPr/>
          </p:nvSpPr>
          <p:spPr bwMode="auto">
            <a:xfrm>
              <a:off x="2386271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2" name="Oval 1351"/>
            <p:cNvSpPr>
              <a:spLocks noChangeAspect="1"/>
            </p:cNvSpPr>
            <p:nvPr/>
          </p:nvSpPr>
          <p:spPr bwMode="auto">
            <a:xfrm>
              <a:off x="2386271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3" name="Oval 1352"/>
            <p:cNvSpPr>
              <a:spLocks noChangeAspect="1"/>
            </p:cNvSpPr>
            <p:nvPr/>
          </p:nvSpPr>
          <p:spPr bwMode="auto">
            <a:xfrm>
              <a:off x="2386271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4" name="Oval 1353"/>
            <p:cNvSpPr>
              <a:spLocks noChangeAspect="1"/>
            </p:cNvSpPr>
            <p:nvPr/>
          </p:nvSpPr>
          <p:spPr bwMode="auto">
            <a:xfrm>
              <a:off x="2386271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5" name="Oval 1354"/>
            <p:cNvSpPr>
              <a:spLocks noChangeAspect="1"/>
            </p:cNvSpPr>
            <p:nvPr/>
          </p:nvSpPr>
          <p:spPr bwMode="auto">
            <a:xfrm>
              <a:off x="2386271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6" name="Oval 1355"/>
            <p:cNvSpPr>
              <a:spLocks noChangeAspect="1"/>
            </p:cNvSpPr>
            <p:nvPr/>
          </p:nvSpPr>
          <p:spPr bwMode="auto">
            <a:xfrm>
              <a:off x="2386271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7" name="Oval 1356"/>
            <p:cNvSpPr>
              <a:spLocks noChangeAspect="1"/>
            </p:cNvSpPr>
            <p:nvPr/>
          </p:nvSpPr>
          <p:spPr bwMode="auto">
            <a:xfrm>
              <a:off x="2493100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8" name="Oval 1357"/>
            <p:cNvSpPr>
              <a:spLocks noChangeAspect="1"/>
            </p:cNvSpPr>
            <p:nvPr/>
          </p:nvSpPr>
          <p:spPr bwMode="auto">
            <a:xfrm>
              <a:off x="2493100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9" name="Oval 1358"/>
            <p:cNvSpPr>
              <a:spLocks noChangeAspect="1"/>
            </p:cNvSpPr>
            <p:nvPr/>
          </p:nvSpPr>
          <p:spPr bwMode="auto">
            <a:xfrm>
              <a:off x="2493100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0" name="Oval 1359"/>
            <p:cNvSpPr>
              <a:spLocks noChangeAspect="1"/>
            </p:cNvSpPr>
            <p:nvPr/>
          </p:nvSpPr>
          <p:spPr bwMode="auto">
            <a:xfrm>
              <a:off x="2493100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1" name="Oval 1360"/>
            <p:cNvSpPr>
              <a:spLocks noChangeAspect="1"/>
            </p:cNvSpPr>
            <p:nvPr/>
          </p:nvSpPr>
          <p:spPr bwMode="auto">
            <a:xfrm>
              <a:off x="2493100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2" name="Oval 1361"/>
            <p:cNvSpPr>
              <a:spLocks noChangeAspect="1"/>
            </p:cNvSpPr>
            <p:nvPr/>
          </p:nvSpPr>
          <p:spPr bwMode="auto">
            <a:xfrm>
              <a:off x="2493100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3" name="Oval 1362"/>
            <p:cNvSpPr>
              <a:spLocks noChangeAspect="1"/>
            </p:cNvSpPr>
            <p:nvPr/>
          </p:nvSpPr>
          <p:spPr bwMode="auto">
            <a:xfrm>
              <a:off x="2493100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4" name="Oval 1363"/>
            <p:cNvSpPr>
              <a:spLocks noChangeAspect="1"/>
            </p:cNvSpPr>
            <p:nvPr/>
          </p:nvSpPr>
          <p:spPr bwMode="auto">
            <a:xfrm>
              <a:off x="2493100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365" name="TextBox 1364"/>
          <p:cNvSpPr txBox="1"/>
          <p:nvPr/>
        </p:nvSpPr>
        <p:spPr>
          <a:xfrm rot="385644">
            <a:off x="4902763" y="1869894"/>
            <a:ext cx="2173974" cy="70786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d Of Sean"/>
                <a:ea typeface="+mn-ea"/>
                <a:cs typeface="Hand Of Sean"/>
              </a:rPr>
              <a:t>constellation diagrams</a:t>
            </a:r>
          </a:p>
        </p:txBody>
      </p:sp>
      <p:sp>
        <p:nvSpPr>
          <p:cNvPr id="1366" name="Freeform 1365"/>
          <p:cNvSpPr/>
          <p:nvPr/>
        </p:nvSpPr>
        <p:spPr>
          <a:xfrm flipV="1">
            <a:off x="4666645" y="2565806"/>
            <a:ext cx="1198465" cy="502485"/>
          </a:xfrm>
          <a:custGeom>
            <a:avLst/>
            <a:gdLst>
              <a:gd name="connsiteX0" fmla="*/ 814752 w 814752"/>
              <a:gd name="connsiteY0" fmla="*/ 399340 h 399340"/>
              <a:gd name="connsiteX1" fmla="*/ 670973 w 814752"/>
              <a:gd name="connsiteY1" fmla="*/ 199670 h 399340"/>
              <a:gd name="connsiteX2" fmla="*/ 0 w 814752"/>
              <a:gd name="connsiteY2" fmla="*/ 0 h 39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4752" h="399340">
                <a:moveTo>
                  <a:pt x="814752" y="399340"/>
                </a:moveTo>
                <a:cubicBezTo>
                  <a:pt x="810758" y="332783"/>
                  <a:pt x="806765" y="266227"/>
                  <a:pt x="670973" y="199670"/>
                </a:cubicBezTo>
                <a:cubicBezTo>
                  <a:pt x="535181" y="133113"/>
                  <a:pt x="267590" y="66556"/>
                  <a:pt x="0" y="0"/>
                </a:cubicBezTo>
              </a:path>
            </a:pathLst>
          </a:custGeom>
          <a:ln w="28575" cmpd="sng">
            <a:solidFill>
              <a:srgbClr val="2687F1"/>
            </a:solidFill>
            <a:headEnd type="none"/>
            <a:tailEnd type="arrow"/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67" name="Freeform 1366"/>
          <p:cNvSpPr/>
          <p:nvPr/>
        </p:nvSpPr>
        <p:spPr>
          <a:xfrm flipH="1" flipV="1">
            <a:off x="6019334" y="2586186"/>
            <a:ext cx="1367964" cy="502485"/>
          </a:xfrm>
          <a:custGeom>
            <a:avLst/>
            <a:gdLst>
              <a:gd name="connsiteX0" fmla="*/ 814752 w 814752"/>
              <a:gd name="connsiteY0" fmla="*/ 399340 h 399340"/>
              <a:gd name="connsiteX1" fmla="*/ 670973 w 814752"/>
              <a:gd name="connsiteY1" fmla="*/ 199670 h 399340"/>
              <a:gd name="connsiteX2" fmla="*/ 0 w 814752"/>
              <a:gd name="connsiteY2" fmla="*/ 0 h 39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4752" h="399340">
                <a:moveTo>
                  <a:pt x="814752" y="399340"/>
                </a:moveTo>
                <a:cubicBezTo>
                  <a:pt x="810758" y="332783"/>
                  <a:pt x="806765" y="266227"/>
                  <a:pt x="670973" y="199670"/>
                </a:cubicBezTo>
                <a:cubicBezTo>
                  <a:pt x="535181" y="133113"/>
                  <a:pt x="267590" y="66556"/>
                  <a:pt x="0" y="0"/>
                </a:cubicBezTo>
              </a:path>
            </a:pathLst>
          </a:custGeom>
          <a:ln w="28575" cmpd="sng">
            <a:solidFill>
              <a:srgbClr val="2687F1"/>
            </a:solidFill>
            <a:headEnd type="none"/>
            <a:tailEnd type="arrow"/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68" name="TextBox 1367"/>
          <p:cNvSpPr txBox="1"/>
          <p:nvPr/>
        </p:nvSpPr>
        <p:spPr>
          <a:xfrm>
            <a:off x="2938803" y="5170561"/>
            <a:ext cx="648832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8E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11ac</a:t>
            </a:r>
          </a:p>
        </p:txBody>
      </p:sp>
      <p:sp>
        <p:nvSpPr>
          <p:cNvPr id="1369" name="TextBox 1368"/>
          <p:cNvSpPr txBox="1"/>
          <p:nvPr/>
        </p:nvSpPr>
        <p:spPr>
          <a:xfrm>
            <a:off x="8642236" y="5112629"/>
            <a:ext cx="648832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8E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11ax</a:t>
            </a:r>
          </a:p>
        </p:txBody>
      </p:sp>
    </p:spTree>
    <p:extLst>
      <p:ext uri="{BB962C8B-B14F-4D97-AF65-F5344CB8AC3E}">
        <p14:creationId xmlns:p14="http://schemas.microsoft.com/office/powerpoint/2010/main" val="1806727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– Power Efficiency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03262" y="3796782"/>
            <a:ext cx="501053" cy="974423"/>
          </a:xfrm>
          <a:prstGeom prst="roundRect">
            <a:avLst>
              <a:gd name="adj" fmla="val 10787"/>
            </a:avLst>
          </a:prstGeom>
          <a:solidFill>
            <a:sysClr val="windowText" lastClr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0692" y="3935080"/>
            <a:ext cx="406193" cy="67885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11215" y="4651995"/>
            <a:ext cx="85148" cy="85220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2937262" y="4678064"/>
            <a:ext cx="33053" cy="33081"/>
          </a:xfrm>
          <a:prstGeom prst="rect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10873" y="3866317"/>
            <a:ext cx="85832" cy="1308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89103" y="3732657"/>
            <a:ext cx="501053" cy="974423"/>
          </a:xfrm>
          <a:prstGeom prst="roundRect">
            <a:avLst>
              <a:gd name="adj" fmla="val 10787"/>
            </a:avLst>
          </a:prstGeom>
          <a:solidFill>
            <a:sysClr val="windowText" lastClr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6533" y="3870955"/>
            <a:ext cx="406193" cy="67885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97056" y="4587870"/>
            <a:ext cx="85148" cy="85220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1423103" y="4613939"/>
            <a:ext cx="33053" cy="33081"/>
          </a:xfrm>
          <a:prstGeom prst="rect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96714" y="3802192"/>
            <a:ext cx="85832" cy="1308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848399" y="1674448"/>
            <a:ext cx="847979" cy="848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1482204" y="2852928"/>
            <a:ext cx="581727" cy="707136"/>
          </a:xfrm>
          <a:prstGeom prst="straightConnector1">
            <a:avLst/>
          </a:prstGeom>
          <a:solidFill>
            <a:schemeClr val="accent1"/>
          </a:solidFill>
          <a:ln w="34925" cap="rnd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547257" y="2852928"/>
            <a:ext cx="449106" cy="786588"/>
          </a:xfrm>
          <a:prstGeom prst="straightConnector1">
            <a:avLst/>
          </a:prstGeom>
          <a:solidFill>
            <a:schemeClr val="accent1"/>
          </a:solidFill>
          <a:ln w="34925" cap="rnd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757920" y="1234131"/>
            <a:ext cx="106734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11ax AP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7842" y="4845378"/>
            <a:ext cx="730521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31102" y="4880945"/>
            <a:ext cx="730521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STA2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4820194" y="2428930"/>
            <a:ext cx="6113417" cy="392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5229595" y="2066425"/>
            <a:ext cx="849086" cy="352697"/>
          </a:xfrm>
          <a:prstGeom prst="rect">
            <a:avLst/>
          </a:prstGeom>
          <a:gradFill flip="none" rotWithShape="1">
            <a:gsLst>
              <a:gs pos="10000">
                <a:srgbClr val="626F71"/>
              </a:gs>
              <a:gs pos="0">
                <a:srgbClr val="C33600"/>
              </a:gs>
              <a:gs pos="100000">
                <a:schemeClr val="accent2"/>
              </a:gs>
            </a:gsLst>
            <a:lin ang="16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BEACON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036078" y="2041302"/>
            <a:ext cx="881743" cy="369888"/>
          </a:xfrm>
          <a:prstGeom prst="rect">
            <a:avLst/>
          </a:prstGeom>
          <a:gradFill flip="none" rotWithShape="1">
            <a:gsLst>
              <a:gs pos="100000">
                <a:srgbClr val="626F71"/>
              </a:gs>
              <a:gs pos="0">
                <a:srgbClr val="C33600"/>
              </a:gs>
              <a:gs pos="100000">
                <a:schemeClr val="accent2"/>
              </a:gs>
            </a:gsLst>
            <a:lin ang="16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TRIGGER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9250677" y="2046726"/>
            <a:ext cx="881743" cy="369888"/>
          </a:xfrm>
          <a:prstGeom prst="rect">
            <a:avLst/>
          </a:prstGeom>
          <a:gradFill flip="none" rotWithShape="1">
            <a:gsLst>
              <a:gs pos="100000">
                <a:srgbClr val="626F71"/>
              </a:gs>
              <a:gs pos="0">
                <a:srgbClr val="C33600"/>
              </a:gs>
              <a:gs pos="100000">
                <a:schemeClr val="accent2"/>
              </a:gs>
            </a:gsLst>
            <a:lin ang="16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TRIGGER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1311" y="1985984"/>
            <a:ext cx="44980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820194" y="3069242"/>
            <a:ext cx="6113417" cy="392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876902" y="2705347"/>
            <a:ext cx="757647" cy="36389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AWAKE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93744" y="2626296"/>
            <a:ext cx="730521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STA1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861114" y="3806804"/>
            <a:ext cx="6113417" cy="392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334664" y="3363858"/>
            <a:ext cx="730521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STA2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0269136" y="3421491"/>
            <a:ext cx="757647" cy="36389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AWAKE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5107577" y="2887294"/>
            <a:ext cx="2547257" cy="0"/>
          </a:xfrm>
          <a:prstGeom prst="straightConnector1">
            <a:avLst/>
          </a:prstGeom>
          <a:solidFill>
            <a:schemeClr val="accent1"/>
          </a:solidFill>
          <a:ln w="25400" cap="rnd" cmpd="sng" algn="ctr">
            <a:solidFill>
              <a:schemeClr val="tx1"/>
            </a:solidFill>
            <a:prstDash val="dash"/>
            <a:round/>
            <a:headEnd type="triangl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381205" y="2643035"/>
            <a:ext cx="587661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SLEEP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5107576" y="3603438"/>
            <a:ext cx="5024844" cy="5953"/>
          </a:xfrm>
          <a:prstGeom prst="straightConnector1">
            <a:avLst/>
          </a:prstGeom>
          <a:solidFill>
            <a:schemeClr val="accent1"/>
          </a:solidFill>
          <a:ln w="25400" cap="rnd" cmpd="sng" algn="ctr">
            <a:solidFill>
              <a:schemeClr val="tx1"/>
            </a:solidFill>
            <a:prstDash val="dash"/>
            <a:round/>
            <a:headEnd type="triangl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996503" y="3363858"/>
            <a:ext cx="587661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SLEEP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8701677" y="2924821"/>
            <a:ext cx="2325106" cy="32740"/>
          </a:xfrm>
          <a:prstGeom prst="straightConnector1">
            <a:avLst/>
          </a:prstGeom>
          <a:solidFill>
            <a:schemeClr val="accent1"/>
          </a:solidFill>
          <a:ln w="25400" cap="rnd" cmpd="sng" algn="ctr">
            <a:solidFill>
              <a:schemeClr val="tx1"/>
            </a:solidFill>
            <a:prstDash val="dash"/>
            <a:round/>
            <a:headEnd type="triangl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9975305" y="2680562"/>
            <a:ext cx="587661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SLEEP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42254" y="4495350"/>
            <a:ext cx="5620712" cy="10772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Pre-negotiated Wake times between AP and Clients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Avoids contention on the air among client devices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Scheduled sleep &amp; power-on (awake) times enables efficient power consumptions for clients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07078" y="1275340"/>
            <a:ext cx="2037417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WAIT TIME</a:t>
            </a:r>
          </a:p>
        </p:txBody>
      </p:sp>
    </p:spTree>
    <p:extLst>
      <p:ext uri="{BB962C8B-B14F-4D97-AF65-F5344CB8AC3E}">
        <p14:creationId xmlns:p14="http://schemas.microsoft.com/office/powerpoint/2010/main" val="19533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– BSS Coloring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9316" y="1096020"/>
            <a:ext cx="3652603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OBSS – OVERLAPPING Basic Service Set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775" y="2665844"/>
            <a:ext cx="3219792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BSS Coloring – Fixes OBSS problem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6386" y="1513490"/>
            <a:ext cx="5457241" cy="2806262"/>
            <a:chOff x="646386" y="1513490"/>
            <a:chExt cx="5457241" cy="2806262"/>
          </a:xfrm>
        </p:grpSpPr>
        <p:sp>
          <p:nvSpPr>
            <p:cNvPr id="7" name="Oval 6"/>
            <p:cNvSpPr/>
            <p:nvPr/>
          </p:nvSpPr>
          <p:spPr bwMode="auto">
            <a:xfrm>
              <a:off x="646386" y="1513490"/>
              <a:ext cx="3121573" cy="280626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4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400000" algn="tl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858534" y="2117831"/>
              <a:ext cx="740094" cy="740094"/>
              <a:chOff x="1511692" y="1944405"/>
              <a:chExt cx="740094" cy="740094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11692" y="1944405"/>
                <a:ext cx="740094" cy="740094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1715347" y="2160563"/>
                <a:ext cx="432170" cy="307777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AP1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67064" y="2953169"/>
              <a:ext cx="751149" cy="379578"/>
              <a:chOff x="1167064" y="2953169"/>
              <a:chExt cx="751149" cy="379578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1167064" y="2992276"/>
                <a:ext cx="548283" cy="34047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User 1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1725708" y="3188478"/>
                <a:ext cx="13101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1856719" y="3108779"/>
                <a:ext cx="0" cy="8399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Isosceles Triangle 26"/>
              <p:cNvSpPr/>
              <p:nvPr/>
            </p:nvSpPr>
            <p:spPr bwMode="auto">
              <a:xfrm flipV="1">
                <a:off x="1795224" y="2953169"/>
                <a:ext cx="122989" cy="170236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597335" y="2600703"/>
              <a:ext cx="751149" cy="379578"/>
              <a:chOff x="1167064" y="2953169"/>
              <a:chExt cx="751149" cy="379578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1167064" y="2992276"/>
                <a:ext cx="548283" cy="34047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User 2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725708" y="3188478"/>
                <a:ext cx="13101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1856719" y="3108779"/>
                <a:ext cx="0" cy="8399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Isosceles Triangle 22"/>
              <p:cNvSpPr/>
              <p:nvPr/>
            </p:nvSpPr>
            <p:spPr bwMode="auto">
              <a:xfrm flipV="1">
                <a:off x="1795224" y="2953169"/>
                <a:ext cx="122989" cy="170236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 bwMode="auto">
            <a:xfrm>
              <a:off x="2982054" y="1513490"/>
              <a:ext cx="3121573" cy="280626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4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400000" algn="tl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440671" y="2600703"/>
              <a:ext cx="740094" cy="740094"/>
              <a:chOff x="1511692" y="1944405"/>
              <a:chExt cx="740094" cy="74009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11692" y="1944405"/>
                <a:ext cx="740094" cy="740094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715347" y="2160563"/>
                <a:ext cx="432170" cy="307777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AP2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601534" y="1890727"/>
              <a:ext cx="751149" cy="379578"/>
              <a:chOff x="1167064" y="2953169"/>
              <a:chExt cx="751149" cy="3795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4" name="Rectangle 13"/>
              <p:cNvSpPr/>
              <p:nvPr/>
            </p:nvSpPr>
            <p:spPr bwMode="auto">
              <a:xfrm>
                <a:off x="1167064" y="2992276"/>
                <a:ext cx="548283" cy="340471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User A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1725708" y="3188478"/>
                <a:ext cx="131011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1856719" y="3108779"/>
                <a:ext cx="0" cy="8399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Isosceles Triangle 16"/>
              <p:cNvSpPr/>
              <p:nvPr/>
            </p:nvSpPr>
            <p:spPr bwMode="auto">
              <a:xfrm flipV="1">
                <a:off x="1795224" y="2953169"/>
                <a:ext cx="122989" cy="170236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6103627" y="3192776"/>
            <a:ext cx="5457241" cy="2806262"/>
            <a:chOff x="646386" y="1513490"/>
            <a:chExt cx="5457241" cy="2806262"/>
          </a:xfrm>
        </p:grpSpPr>
        <p:sp>
          <p:nvSpPr>
            <p:cNvPr id="31" name="Oval 30"/>
            <p:cNvSpPr/>
            <p:nvPr/>
          </p:nvSpPr>
          <p:spPr bwMode="auto">
            <a:xfrm>
              <a:off x="646386" y="1513490"/>
              <a:ext cx="3121573" cy="280626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4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400000" algn="tl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858534" y="2117831"/>
              <a:ext cx="740094" cy="740094"/>
              <a:chOff x="1511692" y="1944405"/>
              <a:chExt cx="740094" cy="740094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11692" y="1944405"/>
                <a:ext cx="740094" cy="740094"/>
              </a:xfrm>
              <a:prstGeom prst="rect">
                <a:avLst/>
              </a:prstGeom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1715347" y="2160563"/>
                <a:ext cx="432170" cy="307777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AP1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167064" y="2953169"/>
              <a:ext cx="751149" cy="379578"/>
              <a:chOff x="1167064" y="2953169"/>
              <a:chExt cx="751149" cy="379578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1167064" y="2992276"/>
                <a:ext cx="548283" cy="34047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User 1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1725708" y="3188478"/>
                <a:ext cx="13101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1856719" y="3108779"/>
                <a:ext cx="0" cy="8399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Isosceles Triangle 50"/>
              <p:cNvSpPr/>
              <p:nvPr/>
            </p:nvSpPr>
            <p:spPr bwMode="auto">
              <a:xfrm flipV="1">
                <a:off x="1795224" y="2953169"/>
                <a:ext cx="122989" cy="170236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597335" y="2600703"/>
              <a:ext cx="751149" cy="411110"/>
              <a:chOff x="1167064" y="2953169"/>
              <a:chExt cx="751149" cy="411110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1167064" y="3023808"/>
                <a:ext cx="548283" cy="34047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User 2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1725708" y="3188478"/>
                <a:ext cx="13101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1856719" y="3108779"/>
                <a:ext cx="0" cy="8399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Isosceles Triangle 46"/>
              <p:cNvSpPr/>
              <p:nvPr/>
            </p:nvSpPr>
            <p:spPr bwMode="auto">
              <a:xfrm flipV="1">
                <a:off x="1795224" y="2953169"/>
                <a:ext cx="122989" cy="170236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 bwMode="auto">
            <a:xfrm>
              <a:off x="2982054" y="1513490"/>
              <a:ext cx="3121573" cy="28062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400000" algn="tl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440671" y="2600703"/>
              <a:ext cx="740094" cy="740094"/>
              <a:chOff x="1511692" y="1944405"/>
              <a:chExt cx="740094" cy="74009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11692" y="1944405"/>
                <a:ext cx="740094" cy="740094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715347" y="2160563"/>
                <a:ext cx="432170" cy="307777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AP2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601534" y="1890727"/>
              <a:ext cx="751149" cy="379578"/>
              <a:chOff x="1167064" y="2953169"/>
              <a:chExt cx="751149" cy="3795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8" name="Rectangle 37"/>
              <p:cNvSpPr/>
              <p:nvPr/>
            </p:nvSpPr>
            <p:spPr bwMode="auto">
              <a:xfrm>
                <a:off x="1167064" y="2992276"/>
                <a:ext cx="548283" cy="340471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User A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1725708" y="3188478"/>
                <a:ext cx="131011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1856719" y="3108779"/>
                <a:ext cx="0" cy="8399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Isosceles Triangle 40"/>
              <p:cNvSpPr/>
              <p:nvPr/>
            </p:nvSpPr>
            <p:spPr bwMode="auto">
              <a:xfrm flipV="1">
                <a:off x="1795224" y="2953169"/>
                <a:ext cx="122989" cy="170236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p:grpSp>
      </p:grpSp>
      <p:sp>
        <p:nvSpPr>
          <p:cNvPr id="54" name="Oval Callout 53"/>
          <p:cNvSpPr/>
          <p:nvPr/>
        </p:nvSpPr>
        <p:spPr bwMode="auto">
          <a:xfrm>
            <a:off x="5905494" y="912041"/>
            <a:ext cx="3488372" cy="1471904"/>
          </a:xfrm>
          <a:prstGeom prst="wedgeEllipseCallout">
            <a:avLst>
              <a:gd name="adj1" fmla="val -44334"/>
              <a:gd name="adj2" fmla="val 61429"/>
            </a:avLst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5" name="Oval Callout 54"/>
          <p:cNvSpPr/>
          <p:nvPr/>
        </p:nvSpPr>
        <p:spPr bwMode="auto">
          <a:xfrm rot="10800000">
            <a:off x="1511219" y="5081754"/>
            <a:ext cx="4243606" cy="1355354"/>
          </a:xfrm>
          <a:prstGeom prst="wedgeEllipseCallout">
            <a:avLst>
              <a:gd name="adj1" fmla="val -57337"/>
              <a:gd name="adj2" fmla="val 48634"/>
            </a:avLst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49767" y="1245137"/>
            <a:ext cx="3335346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User2 senses interference from both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AP1 &amp; AP2  - User2 cannot transmit till medium is completely clear of both APs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73979" y="5436928"/>
            <a:ext cx="3335346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BSS Coloring, User2 can ignore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Interference from AP2 and transmit as soon as it senses medium is clear of AP1 </a:t>
            </a:r>
          </a:p>
        </p:txBody>
      </p:sp>
    </p:spTree>
    <p:extLst>
      <p:ext uri="{BB962C8B-B14F-4D97-AF65-F5344CB8AC3E}">
        <p14:creationId xmlns:p14="http://schemas.microsoft.com/office/powerpoint/2010/main" val="9153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Deployment Considerations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09321" y="3287777"/>
          <a:ext cx="8551671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3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5</a:t>
                      </a:r>
                      <a:r>
                        <a:rPr lang="en-US" baseline="0" dirty="0"/>
                        <a:t> GHz Band      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# Radio Chains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 GHz Band </a:t>
                      </a:r>
                    </a:p>
                    <a:p>
                      <a:pPr algn="ctr"/>
                      <a:r>
                        <a:rPr lang="en-US" dirty="0"/>
                        <a:t># Radio Chains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</a:t>
                      </a:r>
                      <a:br>
                        <a:rPr lang="en-US" dirty="0"/>
                      </a:br>
                      <a:r>
                        <a:rPr lang="en-US" dirty="0"/>
                        <a:t>TCP </a:t>
                      </a:r>
                      <a:br>
                        <a:rPr lang="en-US" dirty="0"/>
                      </a:br>
                      <a:r>
                        <a:rPr lang="en-US" dirty="0"/>
                        <a:t>T’put*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Ethernet Backhaul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</a:t>
                      </a:r>
                      <a:r>
                        <a:rPr lang="en-US" baseline="0" dirty="0"/>
                        <a:t> Power over PoE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2.7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&gt; PoE+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1.4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2.5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PoE+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0.7</a:t>
                      </a:r>
                      <a:r>
                        <a:rPr lang="en-US" b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34939" y="1207009"/>
            <a:ext cx="10864581" cy="1976084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Multi-Gigabit Peak Wi-Fi PHY Rates call for Multi-Gig Ethernet Backhaul</a:t>
            </a:r>
          </a:p>
          <a:p>
            <a:pPr lvl="1"/>
            <a:r>
              <a:rPr lang="en-US" sz="1600" dirty="0"/>
              <a:t>Peak TCP rates are ~85% of peak Wi-Fi PHY Rates</a:t>
            </a:r>
          </a:p>
          <a:p>
            <a:pPr lvl="1"/>
            <a:r>
              <a:rPr lang="en-US" sz="1600" dirty="0"/>
              <a:t>Practical Wi-Fi Spectrum Management considerations dictate useful PHY Bandwidth = 80MHz</a:t>
            </a:r>
          </a:p>
          <a:p>
            <a:r>
              <a:rPr lang="en-US" sz="2000" dirty="0"/>
              <a:t>Higher Power consumption calls for PoE+ supplies from switch/controller</a:t>
            </a:r>
          </a:p>
          <a:p>
            <a:pPr lvl="1"/>
            <a:r>
              <a:rPr lang="en-US" sz="1600" dirty="0"/>
              <a:t>Increased power consumption to support higher PHY Rates in 802.11ax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582347" y="5016898"/>
            <a:ext cx="0" cy="219456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3153374" y="5003836"/>
            <a:ext cx="0" cy="219456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6477001" y="5028220"/>
            <a:ext cx="0" cy="219456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758363" y="5028220"/>
            <a:ext cx="0" cy="219456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8513499" y="5016898"/>
            <a:ext cx="0" cy="219456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1644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– Key Motivations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2017-4488-4033-A37E-4064B866FEA5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uk-UA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70935" y="1606731"/>
            <a:ext cx="5689600" cy="4794069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/>
              <a:t>Protocol Overhead &amp; Inefficiency</a:t>
            </a:r>
          </a:p>
          <a:p>
            <a:r>
              <a:rPr lang="en-US" dirty="0"/>
              <a:t>Limited Number of Channels</a:t>
            </a:r>
          </a:p>
          <a:p>
            <a:r>
              <a:rPr lang="en-US" dirty="0"/>
              <a:t>Proliferation of Wi-Fi Devices</a:t>
            </a:r>
          </a:p>
          <a:p>
            <a:pPr lvl="1"/>
            <a:r>
              <a:rPr lang="en-US" dirty="0"/>
              <a:t>  8 Devices/User [2012] to </a:t>
            </a:r>
          </a:p>
          <a:p>
            <a:pPr marL="274320" lvl="1" indent="0">
              <a:buNone/>
            </a:pPr>
            <a:r>
              <a:rPr lang="en-US" dirty="0"/>
              <a:t>    50 Devices/User [2022]</a:t>
            </a:r>
          </a:p>
          <a:p>
            <a:pPr lvl="1"/>
            <a:r>
              <a:rPr lang="en-US" dirty="0"/>
              <a:t>IoT: multiple devices, low bandwidth</a:t>
            </a:r>
          </a:p>
          <a:p>
            <a:r>
              <a:rPr lang="en-US" dirty="0"/>
              <a:t>Demand for increased Capacity with QoS</a:t>
            </a:r>
          </a:p>
          <a:p>
            <a:pPr lvl="1"/>
            <a:r>
              <a:rPr lang="en-US" dirty="0"/>
              <a:t>Users’ Apps demand more </a:t>
            </a:r>
          </a:p>
          <a:p>
            <a:pPr lvl="2"/>
            <a:r>
              <a:rPr lang="en-US" dirty="0"/>
              <a:t>Social Media, On-Demand Video, etc.</a:t>
            </a:r>
          </a:p>
          <a:p>
            <a:r>
              <a:rPr lang="en-US" dirty="0"/>
              <a:t>Proliferation of battery operated devices</a:t>
            </a:r>
          </a:p>
          <a:p>
            <a:r>
              <a:rPr lang="en-US" dirty="0"/>
              <a:t>Lot more contention than users estimate</a:t>
            </a:r>
          </a:p>
          <a:p>
            <a:pPr lvl="1"/>
            <a:r>
              <a:rPr lang="en-US" dirty="0"/>
              <a:t>Single Tx Channel</a:t>
            </a:r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29349" y="1606731"/>
            <a:ext cx="5689600" cy="4794069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/>
              <a:t>High Density Environments</a:t>
            </a:r>
          </a:p>
          <a:p>
            <a:pPr lvl="1"/>
            <a:r>
              <a:rPr lang="en-US" dirty="0"/>
              <a:t>802.11 needs to evolve to work well in dense environments</a:t>
            </a:r>
          </a:p>
          <a:p>
            <a:pPr lvl="1"/>
            <a:r>
              <a:rPr lang="en-US" dirty="0"/>
              <a:t>Transportation Hubs, Large Public Venues (stadiums)</a:t>
            </a:r>
          </a:p>
          <a:p>
            <a:r>
              <a:rPr lang="en-US" dirty="0"/>
              <a:t>Increased Outdoor Operation</a:t>
            </a:r>
          </a:p>
          <a:p>
            <a:pPr lvl="1"/>
            <a:r>
              <a:rPr lang="en-US" dirty="0"/>
              <a:t>Smart City Initiatives, increased connectivity all over the world</a:t>
            </a:r>
          </a:p>
          <a:p>
            <a:r>
              <a:rPr lang="en-US" dirty="0"/>
              <a:t>Mobile Data Offload - SMS, Twitter, etc.</a:t>
            </a:r>
          </a:p>
          <a:p>
            <a:pPr lvl="1"/>
            <a:r>
              <a:rPr lang="en-US" dirty="0"/>
              <a:t>‘Short Packet’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7871" y="1201783"/>
            <a:ext cx="5715727" cy="3877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722E"/>
              </a:buClr>
              <a:buSzPct val="9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 802.11 Limitations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6285" y="1218933"/>
            <a:ext cx="5702664" cy="3877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722E"/>
              </a:buClr>
              <a:buSzPct val="9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Use-Cases</a:t>
            </a:r>
          </a:p>
        </p:txBody>
      </p:sp>
    </p:spTree>
    <p:extLst>
      <p:ext uri="{BB962C8B-B14F-4D97-AF65-F5344CB8AC3E}">
        <p14:creationId xmlns:p14="http://schemas.microsoft.com/office/powerpoint/2010/main" val="45704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Evolution</a:t>
            </a:r>
          </a:p>
        </p:txBody>
      </p:sp>
      <p:graphicFrame>
        <p:nvGraphicFramePr>
          <p:cNvPr id="6" name="Group 283"/>
          <p:cNvGraphicFramePr>
            <a:graphicFrameLocks noGrp="1"/>
          </p:cNvGraphicFramePr>
          <p:nvPr>
            <p:extLst/>
          </p:nvPr>
        </p:nvGraphicFramePr>
        <p:xfrm>
          <a:off x="824127" y="1370099"/>
          <a:ext cx="10563203" cy="4868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44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3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9921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 marL="284163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 marL="56832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 marL="9144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 marL="1262063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marL="1719263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marL="2176463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marL="2633663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marL="3090863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buNone/>
                        <a:tabLst/>
                      </a:pPr>
                      <a:endParaRPr lang="en-US" altLang="en-US" sz="1200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(Legacy)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(Legacy)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(Legacy)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(Legacy)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(HT)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(VHT)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(HE)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921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Ratified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1997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(Expected</a:t>
                      </a: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921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Band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GHz/IR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GHz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GHz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GHz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2.4/5 GHz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GHz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2.4/5 GHz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9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BW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20/40 MHz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20/40/80/160 MHz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20/40/80/160 MHz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921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Peak PHY Rate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Mbps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Mbps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Mbps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Mbps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Mbps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 Gbps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 Gbps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9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Link Spectral Efficiency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0.1 bps/Hz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0.55 bps/Hz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2.7 bps/Hz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2.7 bps/Hz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15 bps/Hz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42.5 bps/Hz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62.5 bps/Hz</a:t>
                      </a: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9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# SU Streams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9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Max # MU Streams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 (DL only)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8 (UL &amp; DL)</a:t>
                      </a: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921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Modulation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DSSS, FHSS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DSSS, CCK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OFDM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OFDM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OFDM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OFDM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OFDM, </a:t>
                      </a:r>
                      <a:r>
                        <a:rPr kumimoji="0" lang="en-US" alt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OFDMA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9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Constellation / Code Rate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DQPSK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CCK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64-QAM, 3/4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64-QAM, 3/4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64-QAM, 5/6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256-QAM, 5/6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1024-QAM</a:t>
                      </a: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5/6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9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Max # OFDM tones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512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2048</a:t>
                      </a: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99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Subcarrier Spacing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312.5 kHz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312.5 kHz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312.5 kHz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312.5 kHz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78.125 kHz</a:t>
                      </a: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404190" y="1034505"/>
            <a:ext cx="9733727" cy="34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j-cs"/>
              </a:rPr>
              <a:t>“We need to know where we are coming from to appreciate where we are going”</a:t>
            </a:r>
          </a:p>
        </p:txBody>
      </p:sp>
    </p:spTree>
    <p:extLst>
      <p:ext uri="{BB962C8B-B14F-4D97-AF65-F5344CB8AC3E}">
        <p14:creationId xmlns:p14="http://schemas.microsoft.com/office/powerpoint/2010/main" val="42405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802.11ax Enhancements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9240076" y="4339284"/>
            <a:ext cx="1414000" cy="529568"/>
          </a:xfrm>
          <a:prstGeom prst="ellipse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056111" y="4376348"/>
            <a:ext cx="1414000" cy="529568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15099" y="2498380"/>
            <a:ext cx="2476544" cy="78987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101459" y="2488504"/>
            <a:ext cx="2476544" cy="78987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41537" y="2504752"/>
            <a:ext cx="2476544" cy="78987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4787" y="2577365"/>
            <a:ext cx="2705357" cy="53348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OFDMA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97877" y="2570676"/>
            <a:ext cx="2705357" cy="95408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 and MAC Efficiency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67715" y="2590114"/>
            <a:ext cx="2014098" cy="95408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Uplink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MU-MIMO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272508" y="5354983"/>
            <a:ext cx="2476544" cy="78987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675582" y="5358170"/>
            <a:ext cx="2476544" cy="78987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056111" y="5361355"/>
            <a:ext cx="2476544" cy="78987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2196" y="5433967"/>
            <a:ext cx="2705357" cy="53348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1024-QAM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1" y="5440342"/>
            <a:ext cx="2705357" cy="95408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Efficiencies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82288" y="5446716"/>
            <a:ext cx="2014098" cy="95408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BSS Coloring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085749" y="1368410"/>
            <a:ext cx="111960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2086692" y="1463251"/>
            <a:ext cx="1131696" cy="731520"/>
            <a:chOff x="4562054" y="2121654"/>
            <a:chExt cx="2122483" cy="13716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4562054" y="2121654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562054" y="2207638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562054" y="2293622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562054" y="2379605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62054" y="2465589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562054" y="2551573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562054" y="2637557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562054" y="2723541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562054" y="2809524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562054" y="2895508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562054" y="2981492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562054" y="3067476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62054" y="3153459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562054" y="3239443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562054" y="3325427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562054" y="3411407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633244" y="2121654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633244" y="2207638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5633244" y="2293622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633244" y="2379605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633244" y="2465589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5633244" y="2551573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5633244" y="2637557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5633244" y="2723541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633244" y="2809524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633244" y="2895508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3244" y="2981492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633244" y="3067476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33244" y="3153459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633244" y="3239443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633244" y="3325427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5633244" y="3411407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168840" y="2121654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168840" y="2207638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168840" y="2293622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168840" y="2379605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168840" y="2465589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168840" y="2551573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6168840" y="2637557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6168840" y="2723541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168840" y="2809524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168840" y="2895508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168840" y="2981492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6168840" y="3067476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6168840" y="3153459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6168840" y="3239443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6168840" y="3325427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6168840" y="3411407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5097649" y="2121654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5097649" y="2207638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5097649" y="2293622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5097649" y="2379605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097649" y="2465589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5097649" y="2551573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5097649" y="2637557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5097649" y="2723541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097649" y="2809524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097649" y="2895508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5097649" y="2981492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5097649" y="3067476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5097649" y="3153459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5097649" y="3239443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097649" y="3325427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5097649" y="3411407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86" name="Straight Connector 85"/>
          <p:cNvCxnSpPr/>
          <p:nvPr/>
        </p:nvCxnSpPr>
        <p:spPr bwMode="auto">
          <a:xfrm flipV="1">
            <a:off x="1998252" y="1427907"/>
            <a:ext cx="0" cy="75918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1082528" y="1573281"/>
            <a:ext cx="1062538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 /Subcarriers</a:t>
            </a:r>
          </a:p>
        </p:txBody>
      </p:sp>
      <p:sp>
        <p:nvSpPr>
          <p:cNvPr id="88" name="Rounded Rectangle 87"/>
          <p:cNvSpPr/>
          <p:nvPr/>
        </p:nvSpPr>
        <p:spPr bwMode="auto">
          <a:xfrm>
            <a:off x="8573694" y="4461781"/>
            <a:ext cx="287485" cy="28756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>
            <a:off x="9812665" y="4461781"/>
            <a:ext cx="287485" cy="28756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6560161" y="1859218"/>
            <a:ext cx="250768" cy="487680"/>
            <a:chOff x="-1354262" y="1913554"/>
            <a:chExt cx="693908" cy="1349123"/>
          </a:xfrm>
        </p:grpSpPr>
        <p:sp>
          <p:nvSpPr>
            <p:cNvPr id="91" name="Rounded Rectangle 90"/>
            <p:cNvSpPr/>
            <p:nvPr/>
          </p:nvSpPr>
          <p:spPr>
            <a:xfrm>
              <a:off x="-1354262" y="1913554"/>
              <a:ext cx="693908" cy="1349123"/>
            </a:xfrm>
            <a:prstGeom prst="roundRect">
              <a:avLst>
                <a:gd name="adj" fmla="val 10787"/>
              </a:avLst>
            </a:prstGeom>
            <a:solidFill>
              <a:sysClr val="windowText" lastClr="00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-1288576" y="2105033"/>
              <a:ext cx="562536" cy="939904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-1066268" y="3097626"/>
              <a:ext cx="117921" cy="117990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>
              <a:spLocks noChangeAspect="1"/>
            </p:cNvSpPr>
            <p:nvPr/>
          </p:nvSpPr>
          <p:spPr>
            <a:xfrm>
              <a:off x="-1030195" y="3133720"/>
              <a:ext cx="45775" cy="45802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-1066742" y="2009827"/>
              <a:ext cx="118869" cy="181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6" name="Rounded Rectangle 95"/>
          <p:cNvSpPr/>
          <p:nvPr/>
        </p:nvSpPr>
        <p:spPr bwMode="auto">
          <a:xfrm>
            <a:off x="4967716" y="1515308"/>
            <a:ext cx="424397" cy="42450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97" name="Straight Connector 96"/>
          <p:cNvCxnSpPr/>
          <p:nvPr/>
        </p:nvCxnSpPr>
        <p:spPr bwMode="auto">
          <a:xfrm flipH="1">
            <a:off x="5424880" y="1370366"/>
            <a:ext cx="1018169" cy="2763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D46FF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98" name="Straight Connector 97"/>
          <p:cNvCxnSpPr>
            <a:stCxn id="91" idx="1"/>
          </p:cNvCxnSpPr>
          <p:nvPr/>
        </p:nvCxnSpPr>
        <p:spPr bwMode="auto">
          <a:xfrm flipH="1" flipV="1">
            <a:off x="5424881" y="1727562"/>
            <a:ext cx="1135280" cy="3754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A15CFF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grpSp>
        <p:nvGrpSpPr>
          <p:cNvPr id="99" name="Group 98"/>
          <p:cNvGrpSpPr/>
          <p:nvPr/>
        </p:nvGrpSpPr>
        <p:grpSpPr>
          <a:xfrm>
            <a:off x="1702069" y="3671977"/>
            <a:ext cx="1498552" cy="1498945"/>
            <a:chOff x="1275692" y="3020671"/>
            <a:chExt cx="1124207" cy="1124209"/>
          </a:xfrm>
        </p:grpSpPr>
        <p:cxnSp>
          <p:nvCxnSpPr>
            <p:cNvPr id="100" name="Straight Connector 99"/>
            <p:cNvCxnSpPr/>
            <p:nvPr/>
          </p:nvCxnSpPr>
          <p:spPr bwMode="auto">
            <a:xfrm flipV="1">
              <a:off x="1826774" y="3020671"/>
              <a:ext cx="0" cy="1124209"/>
            </a:xfrm>
            <a:prstGeom prst="lin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 flipH="1">
              <a:off x="1275692" y="3571754"/>
              <a:ext cx="1124207" cy="0"/>
            </a:xfrm>
            <a:prstGeom prst="lin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grpSp>
          <p:nvGrpSpPr>
            <p:cNvPr id="102" name="Group 101"/>
            <p:cNvGrpSpPr/>
            <p:nvPr/>
          </p:nvGrpSpPr>
          <p:grpSpPr>
            <a:xfrm>
              <a:off x="1408718" y="3148214"/>
              <a:ext cx="381154" cy="388783"/>
              <a:chOff x="1405543" y="3148214"/>
              <a:chExt cx="381154" cy="388783"/>
            </a:xfrm>
          </p:grpSpPr>
          <p:grpSp>
            <p:nvGrpSpPr>
              <p:cNvPr id="922" name="Group 921"/>
              <p:cNvGrpSpPr/>
              <p:nvPr/>
            </p:nvGrpSpPr>
            <p:grpSpPr>
              <a:xfrm>
                <a:off x="140554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178" name="Oval 117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9" name="Oval 117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0" name="Oval 117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1" name="Oval 118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2" name="Oval 118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3" name="Oval 118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4" name="Oval 118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5" name="Oval 118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6" name="Oval 118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7" name="Oval 118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8" name="Oval 118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9" name="Oval 118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0" name="Oval 118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1" name="Oval 119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2" name="Oval 119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3" name="Oval 119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3" name="Group 922"/>
              <p:cNvGrpSpPr/>
              <p:nvPr/>
            </p:nvGrpSpPr>
            <p:grpSpPr>
              <a:xfrm>
                <a:off x="143006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162" name="Oval 116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3" name="Oval 116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4" name="Oval 116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5" name="Oval 116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6" name="Oval 116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7" name="Oval 116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" name="Oval 116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" name="Oval 116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0" name="Oval 116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1" name="Oval 117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2" name="Oval 117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3" name="Oval 117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4" name="Oval 117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5" name="Oval 117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6" name="Oval 117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7" name="Oval 117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4" name="Group 923"/>
              <p:cNvGrpSpPr/>
              <p:nvPr/>
            </p:nvGrpSpPr>
            <p:grpSpPr>
              <a:xfrm>
                <a:off x="145457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146" name="Oval 114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7" name="Oval 114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Oval 114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Oval 114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Oval 114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Oval 115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2" name="Oval 115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3" name="Oval 115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4" name="Oval 115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5" name="Oval 115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6" name="Oval 115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7" name="Oval 115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8" name="Oval 115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9" name="Oval 115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0" name="Oval 115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1" name="Oval 116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5" name="Group 924"/>
              <p:cNvGrpSpPr/>
              <p:nvPr/>
            </p:nvGrpSpPr>
            <p:grpSpPr>
              <a:xfrm>
                <a:off x="147909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130" name="Oval 112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Oval 113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2" name="Oval 113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3" name="Oval 113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4" name="Oval 113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5" name="Oval 113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6" name="Oval 113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7" name="Oval 113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8" name="Oval 113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9" name="Oval 113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0" name="Oval 113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1" name="Oval 114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2" name="Oval 114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3" name="Oval 114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4" name="Oval 114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5" name="Oval 114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6" name="Group 925"/>
              <p:cNvGrpSpPr/>
              <p:nvPr/>
            </p:nvGrpSpPr>
            <p:grpSpPr>
              <a:xfrm>
                <a:off x="150361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114" name="Oval 111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5" name="Oval 111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6" name="Oval 111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7" name="Oval 111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8" name="Oval 111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9" name="Oval 111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0" name="Oval 111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1" name="Oval 112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2" name="Oval 112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3" name="Oval 112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4" name="Oval 112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5" name="Oval 112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6" name="Oval 112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7" name="Oval 112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8" name="Oval 112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9" name="Oval 112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7" name="Group 926"/>
              <p:cNvGrpSpPr/>
              <p:nvPr/>
            </p:nvGrpSpPr>
            <p:grpSpPr>
              <a:xfrm>
                <a:off x="152812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98" name="Oval 109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9" name="Oval 109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0" name="Oval 109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1" name="Oval 110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2" name="Oval 110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3" name="Oval 110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4" name="Oval 110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5" name="Oval 110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6" name="Oval 110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7" name="Oval 110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8" name="Oval 110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9" name="Oval 110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0" name="Oval 110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1" name="Oval 111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2" name="Oval 111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3" name="Oval 111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8" name="Group 927"/>
              <p:cNvGrpSpPr/>
              <p:nvPr/>
            </p:nvGrpSpPr>
            <p:grpSpPr>
              <a:xfrm>
                <a:off x="1552645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82" name="Oval 108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3" name="Oval 108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4" name="Oval 108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5" name="Oval 108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6" name="Oval 108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7" name="Oval 108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8" name="Oval 108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9" name="Oval 108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Oval 108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Oval 109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Oval 109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Oval 109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4" name="Oval 109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5" name="Oval 109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6" name="Oval 109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7" name="Oval 109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9" name="Group 928"/>
              <p:cNvGrpSpPr/>
              <p:nvPr/>
            </p:nvGrpSpPr>
            <p:grpSpPr>
              <a:xfrm>
                <a:off x="1577162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66" name="Oval 106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7" name="Oval 106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" name="Oval 106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9" name="Oval 106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0" name="Oval 106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1" name="Oval 107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2" name="Oval 107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3" name="Oval 107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4" name="Oval 107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5" name="Oval 107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6" name="Oval 107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7" name="Oval 107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8" name="Oval 107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9" name="Oval 107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0" name="Oval 107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1" name="Oval 108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0" name="Group 929"/>
              <p:cNvGrpSpPr/>
              <p:nvPr/>
            </p:nvGrpSpPr>
            <p:grpSpPr>
              <a:xfrm>
                <a:off x="1601679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50" name="Oval 104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1" name="Oval 105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2" name="Oval 105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3" name="Oval 105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4" name="Oval 105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5" name="Oval 105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6" name="Oval 105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7" name="Oval 105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8" name="Oval 105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Oval 105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Oval 105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Oval 106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Oval 106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3" name="Oval 106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4" name="Oval 106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5" name="Oval 106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1" name="Group 930"/>
              <p:cNvGrpSpPr/>
              <p:nvPr/>
            </p:nvGrpSpPr>
            <p:grpSpPr>
              <a:xfrm>
                <a:off x="1626196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34" name="Oval 103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5" name="Oval 103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6" name="Oval 103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7" name="Oval 103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8" name="Oval 103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9" name="Oval 103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0" name="Oval 103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1" name="Oval 104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2" name="Oval 104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3" name="Oval 104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4" name="Oval 104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5" name="Oval 104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6" name="Oval 104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7" name="Oval 104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" name="Oval 104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9" name="Oval 104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2" name="Group 931"/>
              <p:cNvGrpSpPr/>
              <p:nvPr/>
            </p:nvGrpSpPr>
            <p:grpSpPr>
              <a:xfrm>
                <a:off x="165071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18" name="Oval 101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Oval 101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Oval 101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1" name="Oval 102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2" name="Oval 102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3" name="Oval 102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Oval 102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Oval 102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6" name="Oval 102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Oval 102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8" name="Oval 102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9" name="Oval 102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0" name="Oval 102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1" name="Oval 103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2" name="Oval 103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Oval 103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3" name="Group 932"/>
              <p:cNvGrpSpPr/>
              <p:nvPr/>
            </p:nvGrpSpPr>
            <p:grpSpPr>
              <a:xfrm>
                <a:off x="167523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02" name="Oval 100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3" name="Oval 100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Oval 100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Oval 100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6" name="Oval 100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Oval 100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8" name="Oval 100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9" name="Oval 100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0" name="Oval 100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1" name="Oval 101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2" name="Oval 101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Oval 101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Oval 101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5" name="Oval 101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6" name="Oval 101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Oval 101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4" name="Group 933"/>
              <p:cNvGrpSpPr/>
              <p:nvPr/>
            </p:nvGrpSpPr>
            <p:grpSpPr>
              <a:xfrm>
                <a:off x="169974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86" name="Oval 98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Oval 98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8" name="Oval 98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9" name="Oval 98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0" name="Oval 98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1" name="Oval 99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2" name="Oval 99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Oval 99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Oval 99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5" name="Oval 99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6" name="Oval 99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7" name="Oval 99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8" name="Oval 99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9" name="Oval 99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0" name="Oval 99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1" name="Oval 100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5" name="Group 934"/>
              <p:cNvGrpSpPr/>
              <p:nvPr/>
            </p:nvGrpSpPr>
            <p:grpSpPr>
              <a:xfrm>
                <a:off x="172426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70" name="Oval 96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1" name="Oval 97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2" name="Oval 97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Oval 97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5" name="Oval 97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6" name="Oval 97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7" name="Oval 97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8" name="Oval 97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9" name="Oval 97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0" name="Oval 97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1" name="Oval 98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2" name="Oval 98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3" name="Oval 98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Oval 98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Oval 98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6" name="Group 935"/>
              <p:cNvGrpSpPr/>
              <p:nvPr/>
            </p:nvGrpSpPr>
            <p:grpSpPr>
              <a:xfrm>
                <a:off x="174878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54" name="Oval 95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Oval 95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Oval 95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Oval 95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Oval 95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Oval 95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Oval 95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Oval 96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Oval 96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3" name="Oval 96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Oval 96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Oval 96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6" name="Oval 96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Oval 96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8" name="Oval 96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9" name="Oval 96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7" name="Group 936"/>
              <p:cNvGrpSpPr/>
              <p:nvPr/>
            </p:nvGrpSpPr>
            <p:grpSpPr>
              <a:xfrm>
                <a:off x="177329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38" name="Oval 93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9" name="Oval 93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Oval 93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Oval 94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2" name="Oval 94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3" name="Oval 94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Oval 94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Oval 94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Oval 94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Oval 94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Oval 94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Oval 94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Oval 94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1" name="Oval 95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2" name="Oval 95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Oval 95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3" name="Group 102"/>
            <p:cNvGrpSpPr/>
            <p:nvPr/>
          </p:nvGrpSpPr>
          <p:grpSpPr>
            <a:xfrm>
              <a:off x="1865546" y="3148214"/>
              <a:ext cx="381154" cy="388783"/>
              <a:chOff x="1405543" y="3148214"/>
              <a:chExt cx="381154" cy="388783"/>
            </a:xfrm>
          </p:grpSpPr>
          <p:grpSp>
            <p:nvGrpSpPr>
              <p:cNvPr id="650" name="Group 649"/>
              <p:cNvGrpSpPr/>
              <p:nvPr/>
            </p:nvGrpSpPr>
            <p:grpSpPr>
              <a:xfrm>
                <a:off x="140554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06" name="Oval 90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Oval 90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8" name="Oval 90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9" name="Oval 90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0" name="Oval 90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1" name="Oval 91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2" name="Oval 91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3" name="Oval 91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4" name="Oval 91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5" name="Oval 91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6" name="Oval 91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7" name="Oval 91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8" name="Oval 91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9" name="Oval 91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0" name="Oval 91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1" name="Oval 92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1" name="Group 650"/>
              <p:cNvGrpSpPr/>
              <p:nvPr/>
            </p:nvGrpSpPr>
            <p:grpSpPr>
              <a:xfrm>
                <a:off x="143006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90" name="Oval 88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Oval 89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2" name="Oval 89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Oval 89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4" name="Oval 89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5" name="Oval 89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6" name="Oval 89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7" name="Oval 89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Oval 89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9" name="Oval 89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Oval 89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Oval 90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Oval 90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Oval 90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Oval 90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Oval 90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2" name="Group 651"/>
              <p:cNvGrpSpPr/>
              <p:nvPr/>
            </p:nvGrpSpPr>
            <p:grpSpPr>
              <a:xfrm>
                <a:off x="145457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74" name="Oval 87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5" name="Oval 87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6" name="Oval 87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7" name="Oval 87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8" name="Oval 87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9" name="Oval 87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0" name="Oval 87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1" name="Oval 88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Oval 88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3" name="Oval 88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Oval 88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5" name="Oval 88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6" name="Oval 88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7" name="Oval 88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8" name="Oval 88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9" name="Oval 88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3" name="Group 652"/>
              <p:cNvGrpSpPr/>
              <p:nvPr/>
            </p:nvGrpSpPr>
            <p:grpSpPr>
              <a:xfrm>
                <a:off x="147909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58" name="Oval 85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9" name="Oval 85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0" name="Oval 85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1" name="Oval 86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2" name="Oval 86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3" name="Oval 86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4" name="Oval 86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5" name="Oval 86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6" name="Oval 86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7" name="Oval 86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8" name="Oval 86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9" name="Oval 86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0" name="Oval 86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1" name="Oval 87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2" name="Oval 87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3" name="Oval 87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4" name="Group 653"/>
              <p:cNvGrpSpPr/>
              <p:nvPr/>
            </p:nvGrpSpPr>
            <p:grpSpPr>
              <a:xfrm>
                <a:off x="150361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42" name="Oval 84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Oval 84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Oval 84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Oval 84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Oval 84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7" name="Oval 84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8" name="Oval 84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9" name="Oval 84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0" name="Oval 84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1" name="Oval 85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2" name="Oval 85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3" name="Oval 85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4" name="Oval 85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5" name="Oval 85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6" name="Oval 85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7" name="Oval 85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5" name="Group 654"/>
              <p:cNvGrpSpPr/>
              <p:nvPr/>
            </p:nvGrpSpPr>
            <p:grpSpPr>
              <a:xfrm>
                <a:off x="152812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26" name="Oval 82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7" name="Oval 82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8" name="Oval 82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Oval 82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Oval 82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Oval 83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2" name="Oval 83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Oval 83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Oval 83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5" name="Oval 83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6" name="Oval 83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Oval 83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Oval 83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Oval 83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Oval 83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Oval 84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6" name="Group 655"/>
              <p:cNvGrpSpPr/>
              <p:nvPr/>
            </p:nvGrpSpPr>
            <p:grpSpPr>
              <a:xfrm>
                <a:off x="1552645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10" name="Oval 80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Oval 81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Oval 81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Oval 81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Oval 81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Oval 81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Oval 81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Oval 81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8" name="Oval 81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9" name="Oval 81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Oval 81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Oval 82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Oval 82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Oval 82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Oval 82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Oval 82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7" name="Group 656"/>
              <p:cNvGrpSpPr/>
              <p:nvPr/>
            </p:nvGrpSpPr>
            <p:grpSpPr>
              <a:xfrm>
                <a:off x="1577162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94" name="Oval 79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Oval 79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Oval 79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Oval 79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Oval 79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Oval 79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Oval 79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Oval 80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Oval 80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Oval 80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Oval 80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Oval 80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Oval 80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Oval 80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Oval 80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9" name="Oval 80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8" name="Group 657"/>
              <p:cNvGrpSpPr/>
              <p:nvPr/>
            </p:nvGrpSpPr>
            <p:grpSpPr>
              <a:xfrm>
                <a:off x="1601679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78" name="Oval 77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Oval 77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Oval 77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Oval 78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Oval 78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3" name="Oval 78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4" name="Oval 78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Oval 78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Oval 78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Oval 78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Oval 78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Oval 78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Oval 78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Oval 79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Oval 79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Oval 79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9" name="Group 658"/>
              <p:cNvGrpSpPr/>
              <p:nvPr/>
            </p:nvGrpSpPr>
            <p:grpSpPr>
              <a:xfrm>
                <a:off x="1626196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62" name="Oval 76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Oval 76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Oval 76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Oval 76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6" name="Oval 76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7" name="Oval 76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8" name="Oval 76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9" name="Oval 76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Oval 76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Oval 77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Oval 77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Oval 77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4" name="Oval 77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Oval 77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Oval 77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Oval 77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0" name="Group 659"/>
              <p:cNvGrpSpPr/>
              <p:nvPr/>
            </p:nvGrpSpPr>
            <p:grpSpPr>
              <a:xfrm>
                <a:off x="165071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46" name="Oval 74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Oval 74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Oval 74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9" name="Oval 74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Oval 74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Oval 75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Oval 75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Oval 75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Oval 75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Oval 75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Oval 75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Oval 75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Oval 75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Oval 75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Oval 75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Oval 76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1" name="Group 660"/>
              <p:cNvGrpSpPr/>
              <p:nvPr/>
            </p:nvGrpSpPr>
            <p:grpSpPr>
              <a:xfrm>
                <a:off x="167523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30" name="Oval 72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1" name="Oval 73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Oval 73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Oval 73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Oval 73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Oval 73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Oval 73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Oval 73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8" name="Oval 73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9" name="Oval 73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Oval 73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Oval 74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Oval 74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Oval 74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Oval 74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Oval 74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2" name="Group 661"/>
              <p:cNvGrpSpPr/>
              <p:nvPr/>
            </p:nvGrpSpPr>
            <p:grpSpPr>
              <a:xfrm>
                <a:off x="169974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14" name="Oval 71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Oval 71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Oval 71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Oval 71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Oval 71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Oval 71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Oval 71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1" name="Oval 72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2" name="Oval 72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3" name="Oval 72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Oval 72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Oval 72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Oval 72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Oval 72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Oval 72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Oval 72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3" name="Group 662"/>
              <p:cNvGrpSpPr/>
              <p:nvPr/>
            </p:nvGrpSpPr>
            <p:grpSpPr>
              <a:xfrm>
                <a:off x="172426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98" name="Oval 69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Oval 69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Oval 69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Oval 70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Oval 70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Oval 70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4" name="Oval 70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5" name="Oval 70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6" name="Oval 70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Oval 70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Oval 70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Oval 70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Oval 70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Oval 71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Oval 71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3" name="Oval 71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4" name="Group 663"/>
              <p:cNvGrpSpPr/>
              <p:nvPr/>
            </p:nvGrpSpPr>
            <p:grpSpPr>
              <a:xfrm>
                <a:off x="174878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82" name="Oval 68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Oval 68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4" name="Oval 68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Oval 68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Oval 68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7" name="Oval 68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Oval 68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Oval 68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Oval 68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Oval 69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Oval 69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3" name="Oval 69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4" name="Oval 69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Oval 69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Oval 69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Oval 69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5" name="Group 664"/>
              <p:cNvGrpSpPr/>
              <p:nvPr/>
            </p:nvGrpSpPr>
            <p:grpSpPr>
              <a:xfrm>
                <a:off x="177329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66" name="Oval 66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Oval 66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Oval 66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Oval 66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Oval 66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Oval 67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Oval 67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Oval 67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Oval 67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Oval 67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Oval 67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Oval 67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Oval 67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Oval 67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Oval 67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Oval 68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4" name="Group 103"/>
            <p:cNvGrpSpPr/>
            <p:nvPr/>
          </p:nvGrpSpPr>
          <p:grpSpPr>
            <a:xfrm>
              <a:off x="1408718" y="3607438"/>
              <a:ext cx="381154" cy="388783"/>
              <a:chOff x="1405543" y="3148214"/>
              <a:chExt cx="381154" cy="388783"/>
            </a:xfrm>
          </p:grpSpPr>
          <p:grpSp>
            <p:nvGrpSpPr>
              <p:cNvPr id="378" name="Group 377"/>
              <p:cNvGrpSpPr/>
              <p:nvPr/>
            </p:nvGrpSpPr>
            <p:grpSpPr>
              <a:xfrm>
                <a:off x="140554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34" name="Oval 63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Oval 63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Oval 63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Oval 63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Oval 63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9" name="Oval 63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Oval 63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Oval 64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Oval 64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Oval 64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Oval 64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5" name="Oval 64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6" name="Oval 64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Oval 64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Oval 64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Oval 64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9" name="Group 378"/>
              <p:cNvGrpSpPr/>
              <p:nvPr/>
            </p:nvGrpSpPr>
            <p:grpSpPr>
              <a:xfrm>
                <a:off x="143006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18" name="Oval 61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9" name="Oval 61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0" name="Oval 61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Oval 62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Oval 62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3" name="Oval 62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Oval 62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Oval 62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Oval 62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Oval 62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Oval 62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Oval 62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Oval 62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Oval 63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Oval 63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Oval 63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0" name="Group 379"/>
              <p:cNvGrpSpPr/>
              <p:nvPr/>
            </p:nvGrpSpPr>
            <p:grpSpPr>
              <a:xfrm>
                <a:off x="145457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02" name="Oval 60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3" name="Oval 60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4" name="Oval 60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5" name="Oval 60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6" name="Oval 60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7" name="Oval 60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8" name="Oval 60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9" name="Oval 60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0" name="Oval 60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1" name="Oval 61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2" name="Oval 61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3" name="Oval 61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4" name="Oval 61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5" name="Oval 61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6" name="Oval 61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7" name="Oval 61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1" name="Group 380"/>
              <p:cNvGrpSpPr/>
              <p:nvPr/>
            </p:nvGrpSpPr>
            <p:grpSpPr>
              <a:xfrm>
                <a:off x="147909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86" name="Oval 58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7" name="Oval 58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8" name="Oval 58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9" name="Oval 58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Oval 58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1" name="Oval 59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2" name="Oval 59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3" name="Oval 59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4" name="Oval 59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5" name="Oval 59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6" name="Oval 59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7" name="Oval 59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8" name="Oval 59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9" name="Oval 59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0" name="Oval 59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1" name="Oval 60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2" name="Group 381"/>
              <p:cNvGrpSpPr/>
              <p:nvPr/>
            </p:nvGrpSpPr>
            <p:grpSpPr>
              <a:xfrm>
                <a:off x="150361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70" name="Oval 56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1" name="Oval 57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2" name="Oval 57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3" name="Oval 57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4" name="Oval 57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5" name="Oval 57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6" name="Oval 57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7" name="Oval 57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8" name="Oval 57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9" name="Oval 57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0" name="Oval 57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1" name="Oval 58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2" name="Oval 58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3" name="Oval 58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4" name="Oval 58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5" name="Oval 58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3" name="Group 382"/>
              <p:cNvGrpSpPr/>
              <p:nvPr/>
            </p:nvGrpSpPr>
            <p:grpSpPr>
              <a:xfrm>
                <a:off x="152812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54" name="Oval 55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5" name="Oval 55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6" name="Oval 55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7" name="Oval 55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8" name="Oval 55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9" name="Oval 55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0" name="Oval 55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1" name="Oval 56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2" name="Oval 56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3" name="Oval 56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4" name="Oval 56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5" name="Oval 56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6" name="Oval 56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7" name="Oval 56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8" name="Oval 56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9" name="Oval 56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4" name="Group 383"/>
              <p:cNvGrpSpPr/>
              <p:nvPr/>
            </p:nvGrpSpPr>
            <p:grpSpPr>
              <a:xfrm>
                <a:off x="1552645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38" name="Oval 53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9" name="Oval 53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0" name="Oval 53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1" name="Oval 54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2" name="Oval 54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3" name="Oval 54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4" name="Oval 54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5" name="Oval 54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6" name="Oval 54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7" name="Oval 54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8" name="Oval 54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9" name="Oval 54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0" name="Oval 54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1" name="Oval 55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Oval 55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3" name="Oval 55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5" name="Group 384"/>
              <p:cNvGrpSpPr/>
              <p:nvPr/>
            </p:nvGrpSpPr>
            <p:grpSpPr>
              <a:xfrm>
                <a:off x="1577162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22" name="Oval 52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3" name="Oval 52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4" name="Oval 52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5" name="Oval 52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Oval 52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Oval 52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Oval 52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9" name="Oval 52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Oval 52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Oval 53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2" name="Oval 53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Oval 53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4" name="Oval 53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Oval 53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6" name="Oval 53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Oval 53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6" name="Group 385"/>
              <p:cNvGrpSpPr/>
              <p:nvPr/>
            </p:nvGrpSpPr>
            <p:grpSpPr>
              <a:xfrm>
                <a:off x="1601679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06" name="Oval 50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Oval 50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Oval 50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Oval 50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0" name="Oval 50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Oval 51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2" name="Oval 51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3" name="Oval 51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Oval 51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5" name="Oval 51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Oval 51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7" name="Oval 51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8" name="Oval 51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9" name="Oval 51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0" name="Oval 51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1" name="Oval 52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7" name="Group 386"/>
              <p:cNvGrpSpPr/>
              <p:nvPr/>
            </p:nvGrpSpPr>
            <p:grpSpPr>
              <a:xfrm>
                <a:off x="1626196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90" name="Oval 48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1" name="Oval 49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2" name="Oval 49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Oval 49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Oval 49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Oval 49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6" name="Oval 49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7" name="Oval 49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8" name="Oval 49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9" name="Oval 49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Oval 49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Oval 50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Oval 50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3" name="Oval 50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4" name="Oval 50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5" name="Oval 50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8" name="Group 387"/>
              <p:cNvGrpSpPr/>
              <p:nvPr/>
            </p:nvGrpSpPr>
            <p:grpSpPr>
              <a:xfrm>
                <a:off x="165071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74" name="Oval 47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Oval 47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Oval 47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Oval 47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Oval 47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Oval 47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Oval 47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Oval 48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Oval 48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Oval 48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Oval 48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Oval 48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Oval 48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Oval 48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Oval 48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9" name="Oval 48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9" name="Group 388"/>
              <p:cNvGrpSpPr/>
              <p:nvPr/>
            </p:nvGrpSpPr>
            <p:grpSpPr>
              <a:xfrm>
                <a:off x="167523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58" name="Oval 45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Oval 45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Oval 45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Oval 46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2" name="Oval 46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3" name="Oval 46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4" name="Oval 46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5" name="Oval 46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6" name="Oval 46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Oval 46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Oval 46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Oval 46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Oval 46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1" name="Oval 47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Oval 47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Oval 47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0" name="Group 389"/>
              <p:cNvGrpSpPr/>
              <p:nvPr/>
            </p:nvGrpSpPr>
            <p:grpSpPr>
              <a:xfrm>
                <a:off x="169974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42" name="Oval 44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Oval 44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Oval 44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Oval 44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Oval 44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Oval 44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Oval 44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Oval 44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Oval 44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Oval 45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Oval 45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Oval 45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Oval 45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Oval 45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Oval 45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Oval 45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1" name="Group 390"/>
              <p:cNvGrpSpPr/>
              <p:nvPr/>
            </p:nvGrpSpPr>
            <p:grpSpPr>
              <a:xfrm>
                <a:off x="172426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26" name="Oval 42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Oval 42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8" name="Oval 42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Oval 42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Oval 42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Oval 43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Oval 43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Oval 43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Oval 43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Oval 43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Oval 43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Oval 43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Oval 43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Oval 43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Oval 43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Oval 44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2" name="Group 391"/>
              <p:cNvGrpSpPr/>
              <p:nvPr/>
            </p:nvGrpSpPr>
            <p:grpSpPr>
              <a:xfrm>
                <a:off x="174878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10" name="Oval 40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Oval 41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Oval 41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Oval 41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Oval 41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Oval 41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Oval 41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Oval 41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Oval 41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Oval 41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Oval 41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Oval 42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Oval 42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Oval 42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Oval 42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Oval 42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3" name="Group 392"/>
              <p:cNvGrpSpPr/>
              <p:nvPr/>
            </p:nvGrpSpPr>
            <p:grpSpPr>
              <a:xfrm>
                <a:off x="177329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94" name="Oval 39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Oval 39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Oval 39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Oval 39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Oval 39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9" name="Oval 39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Oval 39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Oval 40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Oval 40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Oval 40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Oval 40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Oval 40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Oval 40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Oval 40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Oval 40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Oval 40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5" name="Group 104"/>
            <p:cNvGrpSpPr/>
            <p:nvPr/>
          </p:nvGrpSpPr>
          <p:grpSpPr>
            <a:xfrm>
              <a:off x="1865546" y="3607438"/>
              <a:ext cx="381154" cy="388783"/>
              <a:chOff x="1405543" y="3148214"/>
              <a:chExt cx="381154" cy="388783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140554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62" name="Oval 36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Oval 36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Oval 36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Oval 36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Oval 36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Oval 36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Oval 36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Oval 36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Oval 37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Oval 37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Oval 37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Oval 37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Oval 37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Oval 37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143006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46" name="Oval 34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Oval 34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Oval 34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Oval 34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Oval 34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Oval 35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Oval 35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Oval 35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Oval 35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Oval 35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Oval 35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Oval 35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Oval 35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Oval 35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Oval 35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Oval 36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145457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30" name="Oval 32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Oval 33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Oval 33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Oval 33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Oval 33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Oval 33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Oval 33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Oval 33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Oval 33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Oval 33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Oval 33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Oval 34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Oval 34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Oval 34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Oval 34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Oval 34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147909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14" name="Oval 31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Oval 31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Oval 31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Oval 31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Oval 31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Oval 31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Oval 31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Oval 32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Oval 32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Oval 32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Oval 32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Oval 32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Oval 32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Oval 32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Oval 32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Oval 32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150361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98" name="Oval 29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Oval 29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Oval 29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Oval 30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Oval 30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Oval 30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Oval 30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Oval 30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Oval 30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Oval 30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Oval 30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Oval 30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Oval 30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Oval 31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Oval 31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Oval 31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152812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82" name="Oval 28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Oval 28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Oval 28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Oval 28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Oval 28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Oval 28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Oval 28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Oval 28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Oval 28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Oval 29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Oval 29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Oval 29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Oval 29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Oval 29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Oval 29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Oval 29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1552645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66" name="Oval 26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Oval 26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Oval 26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Oval 26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Oval 26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Oval 27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Oval 27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Oval 27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Oval 27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Oval 27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Oval 27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Oval 27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Oval 27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Oval 27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Oval 27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Oval 28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1577162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50" name="Oval 24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Oval 25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Oval 25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Oval 25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Oval 25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Oval 25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Oval 25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Oval 25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Oval 25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Oval 25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Oval 25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Oval 26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Oval 26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Oval 26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Oval 26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Oval 26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1601679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34" name="Oval 23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Oval 23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Oval 23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Oval 23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Oval 23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Oval 23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Oval 23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Oval 24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Oval 24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Oval 24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Oval 24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Oval 24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Oval 24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Oval 24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Oval 24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Oval 24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1626196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18" name="Oval 21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Oval 21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Oval 21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Oval 22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Oval 22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Oval 22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Oval 22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Oval 22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Oval 22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Oval 22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Oval 22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Oval 22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Oval 22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Oval 23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Oval 23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Oval 23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165071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02" name="Oval 20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Oval 20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Oval 20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Oval 20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Oval 20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Oval 20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Oval 20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Oval 20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Oval 20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Oval 21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Oval 21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Oval 21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Oval 21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Oval 21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Oval 21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Oval 21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167523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86" name="Oval 18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Oval 18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Oval 18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Oval 18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Oval 18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Oval 19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Oval 19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Oval 19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Oval 19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Oval 19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Oval 19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Oval 19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Oval 19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Oval 19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Oval 19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Oval 20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169974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70" name="Oval 16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Oval 17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Oval 17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Oval 17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Oval 17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Oval 17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Oval 17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Oval 17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Oval 17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Oval 17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Oval 17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Oval 18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Oval 18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Oval 18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Oval 18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Oval 18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172426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54" name="Oval 15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Oval 15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Oval 15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Oval 15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Oval 15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Oval 15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Oval 15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Oval 16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Oval 16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Oval 16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Oval 16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Oval 16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Oval 16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Oval 16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Oval 16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Oval 16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174878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38" name="Oval 13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Oval 13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Oval 13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Oval 14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Oval 14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Oval 14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Oval 14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Oval 14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Oval 14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Oval 14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Oval 14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Oval 14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Oval 14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Oval 15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Oval 15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Oval 15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1" name="Group 120"/>
              <p:cNvGrpSpPr/>
              <p:nvPr/>
            </p:nvGrpSpPr>
            <p:grpSpPr>
              <a:xfrm>
                <a:off x="177329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22" name="Oval 12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Oval 12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Oval 12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Oval 12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Oval 12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Oval 12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Oval 12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Oval 12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Oval 12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Oval 13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Oval 13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Oval 13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Oval 13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Oval 13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Oval 13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Oval 13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194" name="Group 1193"/>
          <p:cNvGrpSpPr/>
          <p:nvPr/>
        </p:nvGrpSpPr>
        <p:grpSpPr>
          <a:xfrm>
            <a:off x="4965278" y="4237442"/>
            <a:ext cx="1929039" cy="609600"/>
            <a:chOff x="3535329" y="3444771"/>
            <a:chExt cx="1447156" cy="457200"/>
          </a:xfrm>
        </p:grpSpPr>
        <p:grpSp>
          <p:nvGrpSpPr>
            <p:cNvPr id="1195" name="Group 1194"/>
            <p:cNvGrpSpPr/>
            <p:nvPr/>
          </p:nvGrpSpPr>
          <p:grpSpPr>
            <a:xfrm>
              <a:off x="3765292" y="3444771"/>
              <a:ext cx="987229" cy="457200"/>
              <a:chOff x="3786203" y="3444771"/>
              <a:chExt cx="987229" cy="457200"/>
            </a:xfrm>
          </p:grpSpPr>
          <p:sp>
            <p:nvSpPr>
              <p:cNvPr id="1198" name="Rounded Rectangle 1897"/>
              <p:cNvSpPr>
                <a:spLocks/>
              </p:cNvSpPr>
              <p:nvPr/>
            </p:nvSpPr>
            <p:spPr bwMode="auto">
              <a:xfrm rot="5400000">
                <a:off x="4051218" y="3179756"/>
                <a:ext cx="457200" cy="987229"/>
              </a:xfrm>
              <a:custGeom>
                <a:avLst/>
                <a:gdLst/>
                <a:ahLst/>
                <a:cxnLst/>
                <a:rect l="l" t="t" r="r" b="b"/>
                <a:pathLst>
                  <a:path w="375425" h="810653">
                    <a:moveTo>
                      <a:pt x="133603" y="0"/>
                    </a:moveTo>
                    <a:lnTo>
                      <a:pt x="241822" y="0"/>
                    </a:lnTo>
                    <a:cubicBezTo>
                      <a:pt x="253673" y="0"/>
                      <a:pt x="263280" y="9607"/>
                      <a:pt x="263280" y="21458"/>
                    </a:cubicBezTo>
                    <a:lnTo>
                      <a:pt x="263280" y="64373"/>
                    </a:lnTo>
                    <a:lnTo>
                      <a:pt x="312853" y="64373"/>
                    </a:lnTo>
                    <a:cubicBezTo>
                      <a:pt x="347411" y="64373"/>
                      <a:pt x="375425" y="92387"/>
                      <a:pt x="375425" y="126945"/>
                    </a:cubicBezTo>
                    <a:lnTo>
                      <a:pt x="375425" y="748081"/>
                    </a:lnTo>
                    <a:cubicBezTo>
                      <a:pt x="375425" y="782639"/>
                      <a:pt x="347411" y="810653"/>
                      <a:pt x="312853" y="810653"/>
                    </a:cubicBezTo>
                    <a:lnTo>
                      <a:pt x="62572" y="810653"/>
                    </a:lnTo>
                    <a:cubicBezTo>
                      <a:pt x="28014" y="810653"/>
                      <a:pt x="0" y="782639"/>
                      <a:pt x="0" y="748081"/>
                    </a:cubicBezTo>
                    <a:lnTo>
                      <a:pt x="0" y="126945"/>
                    </a:lnTo>
                    <a:cubicBezTo>
                      <a:pt x="0" y="92387"/>
                      <a:pt x="28014" y="64373"/>
                      <a:pt x="62572" y="64373"/>
                    </a:cubicBezTo>
                    <a:lnTo>
                      <a:pt x="112145" y="64373"/>
                    </a:lnTo>
                    <a:lnTo>
                      <a:pt x="112145" y="21458"/>
                    </a:lnTo>
                    <a:cubicBezTo>
                      <a:pt x="112145" y="9607"/>
                      <a:pt x="121752" y="0"/>
                      <a:pt x="13360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99" name="Rectangle 1198"/>
              <p:cNvSpPr>
                <a:spLocks/>
              </p:cNvSpPr>
              <p:nvPr/>
            </p:nvSpPr>
            <p:spPr bwMode="auto">
              <a:xfrm>
                <a:off x="3844569" y="3500518"/>
                <a:ext cx="68478" cy="345704"/>
              </a:xfrm>
              <a:prstGeom prst="rect">
                <a:avLst/>
              </a:prstGeom>
              <a:solidFill>
                <a:srgbClr val="3DF12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00" name="Rectangle 1199"/>
              <p:cNvSpPr>
                <a:spLocks/>
              </p:cNvSpPr>
              <p:nvPr/>
            </p:nvSpPr>
            <p:spPr bwMode="auto">
              <a:xfrm>
                <a:off x="3932886" y="3500518"/>
                <a:ext cx="68478" cy="345704"/>
              </a:xfrm>
              <a:prstGeom prst="rect">
                <a:avLst/>
              </a:prstGeom>
              <a:solidFill>
                <a:srgbClr val="3DF12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01" name="Rectangle 1200"/>
              <p:cNvSpPr>
                <a:spLocks/>
              </p:cNvSpPr>
              <p:nvPr/>
            </p:nvSpPr>
            <p:spPr bwMode="auto">
              <a:xfrm>
                <a:off x="4021202" y="3500518"/>
                <a:ext cx="68478" cy="345704"/>
              </a:xfrm>
              <a:prstGeom prst="rect">
                <a:avLst/>
              </a:prstGeom>
              <a:solidFill>
                <a:srgbClr val="3DF12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02" name="Rectangle 1201"/>
              <p:cNvSpPr>
                <a:spLocks/>
              </p:cNvSpPr>
              <p:nvPr/>
            </p:nvSpPr>
            <p:spPr bwMode="auto">
              <a:xfrm>
                <a:off x="4109518" y="3500518"/>
                <a:ext cx="68478" cy="345704"/>
              </a:xfrm>
              <a:prstGeom prst="rect">
                <a:avLst/>
              </a:prstGeom>
              <a:solidFill>
                <a:srgbClr val="3DF12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03" name="Rectangle 1202"/>
              <p:cNvSpPr>
                <a:spLocks/>
              </p:cNvSpPr>
              <p:nvPr/>
            </p:nvSpPr>
            <p:spPr bwMode="auto">
              <a:xfrm>
                <a:off x="4197835" y="3500518"/>
                <a:ext cx="68478" cy="345704"/>
              </a:xfrm>
              <a:prstGeom prst="rect">
                <a:avLst/>
              </a:prstGeom>
              <a:solidFill>
                <a:srgbClr val="3DF12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04" name="Rectangle 1203"/>
              <p:cNvSpPr>
                <a:spLocks/>
              </p:cNvSpPr>
              <p:nvPr/>
            </p:nvSpPr>
            <p:spPr bwMode="auto">
              <a:xfrm>
                <a:off x="4286151" y="3500518"/>
                <a:ext cx="68478" cy="345704"/>
              </a:xfrm>
              <a:prstGeom prst="rect">
                <a:avLst/>
              </a:prstGeom>
              <a:solidFill>
                <a:srgbClr val="3DF12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05" name="Rectangle 1204"/>
              <p:cNvSpPr>
                <a:spLocks/>
              </p:cNvSpPr>
              <p:nvPr/>
            </p:nvSpPr>
            <p:spPr bwMode="auto">
              <a:xfrm>
                <a:off x="4374467" y="3500518"/>
                <a:ext cx="68478" cy="345704"/>
              </a:xfrm>
              <a:prstGeom prst="rect">
                <a:avLst/>
              </a:prstGeom>
              <a:solidFill>
                <a:srgbClr val="3DF12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06" name="Rectangle 1205"/>
              <p:cNvSpPr>
                <a:spLocks/>
              </p:cNvSpPr>
              <p:nvPr/>
            </p:nvSpPr>
            <p:spPr bwMode="auto">
              <a:xfrm>
                <a:off x="4462783" y="3500518"/>
                <a:ext cx="68478" cy="345704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07" name="Rectangle 1206"/>
              <p:cNvSpPr>
                <a:spLocks/>
              </p:cNvSpPr>
              <p:nvPr/>
            </p:nvSpPr>
            <p:spPr bwMode="auto">
              <a:xfrm>
                <a:off x="4551100" y="3500518"/>
                <a:ext cx="68478" cy="345704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96" name="Plus 1195"/>
            <p:cNvSpPr>
              <a:spLocks noChangeAspect="1"/>
            </p:cNvSpPr>
            <p:nvPr/>
          </p:nvSpPr>
          <p:spPr bwMode="auto">
            <a:xfrm>
              <a:off x="4845326" y="3604792"/>
              <a:ext cx="137159" cy="137159"/>
            </a:xfrm>
            <a:prstGeom prst="mathPlus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7" name="Minus 1196"/>
            <p:cNvSpPr>
              <a:spLocks noChangeAspect="1"/>
            </p:cNvSpPr>
            <p:nvPr/>
          </p:nvSpPr>
          <p:spPr bwMode="auto">
            <a:xfrm>
              <a:off x="3535329" y="3604792"/>
              <a:ext cx="137159" cy="137159"/>
            </a:xfrm>
            <a:prstGeom prst="mathMinus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1208" name="Straight Arrow Connector 1207"/>
          <p:cNvCxnSpPr>
            <a:cxnSpLocks noChangeAspect="1"/>
          </p:cNvCxnSpPr>
          <p:nvPr/>
        </p:nvCxnSpPr>
        <p:spPr bwMode="auto">
          <a:xfrm flipV="1">
            <a:off x="8595943" y="1136830"/>
            <a:ext cx="1305839" cy="4758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209" name="Group 1208"/>
          <p:cNvGrpSpPr/>
          <p:nvPr/>
        </p:nvGrpSpPr>
        <p:grpSpPr>
          <a:xfrm>
            <a:off x="8690452" y="1388682"/>
            <a:ext cx="1250650" cy="875239"/>
            <a:chOff x="3660434" y="1333971"/>
            <a:chExt cx="938232" cy="656429"/>
          </a:xfrm>
          <a:gradFill flip="none" rotWithShape="1">
            <a:gsLst>
              <a:gs pos="92000">
                <a:srgbClr val="F15508"/>
              </a:gs>
              <a:gs pos="0">
                <a:srgbClr val="F19357"/>
              </a:gs>
            </a:gsLst>
            <a:lin ang="0" scaled="1"/>
            <a:tileRect/>
          </a:gradFill>
        </p:grpSpPr>
        <p:sp>
          <p:nvSpPr>
            <p:cNvPr id="1210" name="Rectangle 1209"/>
            <p:cNvSpPr/>
            <p:nvPr/>
          </p:nvSpPr>
          <p:spPr bwMode="auto">
            <a:xfrm>
              <a:off x="3660434" y="1654006"/>
              <a:ext cx="164055" cy="33639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1" name="Rectangle 1210"/>
            <p:cNvSpPr/>
            <p:nvPr/>
          </p:nvSpPr>
          <p:spPr bwMode="auto">
            <a:xfrm>
              <a:off x="3918493" y="1562567"/>
              <a:ext cx="164055" cy="42783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2" name="Rectangle 1211"/>
            <p:cNvSpPr/>
            <p:nvPr/>
          </p:nvSpPr>
          <p:spPr bwMode="auto">
            <a:xfrm>
              <a:off x="4176552" y="1443699"/>
              <a:ext cx="164055" cy="546701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3" name="Rectangle 1212"/>
            <p:cNvSpPr/>
            <p:nvPr/>
          </p:nvSpPr>
          <p:spPr bwMode="auto">
            <a:xfrm>
              <a:off x="4434611" y="1333971"/>
              <a:ext cx="164055" cy="65642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214" name="Group 1213"/>
          <p:cNvGrpSpPr>
            <a:grpSpLocks noChangeAspect="1"/>
          </p:cNvGrpSpPr>
          <p:nvPr/>
        </p:nvGrpSpPr>
        <p:grpSpPr>
          <a:xfrm>
            <a:off x="6464293" y="1123022"/>
            <a:ext cx="250768" cy="487680"/>
            <a:chOff x="-1354262" y="1913554"/>
            <a:chExt cx="693908" cy="1349123"/>
          </a:xfrm>
        </p:grpSpPr>
        <p:sp>
          <p:nvSpPr>
            <p:cNvPr id="1215" name="Rounded Rectangle 1214"/>
            <p:cNvSpPr/>
            <p:nvPr/>
          </p:nvSpPr>
          <p:spPr>
            <a:xfrm>
              <a:off x="-1354262" y="1913554"/>
              <a:ext cx="693908" cy="1349123"/>
            </a:xfrm>
            <a:prstGeom prst="roundRect">
              <a:avLst>
                <a:gd name="adj" fmla="val 10787"/>
              </a:avLst>
            </a:prstGeom>
            <a:solidFill>
              <a:sysClr val="windowText" lastClr="00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6" name="Rectangle 1215"/>
            <p:cNvSpPr/>
            <p:nvPr/>
          </p:nvSpPr>
          <p:spPr>
            <a:xfrm>
              <a:off x="-1288576" y="2105033"/>
              <a:ext cx="562536" cy="939904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7" name="Oval 1216"/>
            <p:cNvSpPr/>
            <p:nvPr/>
          </p:nvSpPr>
          <p:spPr>
            <a:xfrm>
              <a:off x="-1066268" y="3097626"/>
              <a:ext cx="117921" cy="117990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8" name="Rectangle 1217"/>
            <p:cNvSpPr>
              <a:spLocks noChangeAspect="1"/>
            </p:cNvSpPr>
            <p:nvPr/>
          </p:nvSpPr>
          <p:spPr>
            <a:xfrm>
              <a:off x="-1030195" y="3133720"/>
              <a:ext cx="45775" cy="45802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9" name="Rounded Rectangle 1218"/>
            <p:cNvSpPr/>
            <p:nvPr/>
          </p:nvSpPr>
          <p:spPr>
            <a:xfrm>
              <a:off x="-1066742" y="2009827"/>
              <a:ext cx="118869" cy="181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8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 vs. OFDMA</a:t>
            </a:r>
          </a:p>
        </p:txBody>
      </p:sp>
      <p:sp>
        <p:nvSpPr>
          <p:cNvPr id="6" name="Rectangle 5"/>
          <p:cNvSpPr/>
          <p:nvPr/>
        </p:nvSpPr>
        <p:spPr>
          <a:xfrm>
            <a:off x="580913" y="1561766"/>
            <a:ext cx="4582757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6687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3374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0061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6744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3422" algn="l" defTabSz="913374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0121" algn="l" defTabSz="913374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196798" algn="l" defTabSz="913374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3475" algn="l" defTabSz="913374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Borrowing from modern LTE terminology, the 802.11ax standard calls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the smallest sub-channel a Resource Unit (RU)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AP decides how to allocate the channel, always assigning all available RUs on the downlink.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Users will have a smaller, but dedicated,  sub-channel, thus improving the average throughput per user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670" y="1075765"/>
            <a:ext cx="6537767" cy="539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– OFDMA Enables Spectral Efficiency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" y="6477002"/>
            <a:ext cx="701323" cy="38099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BCC59-8EC1-BA46-854B-5FD0FEC4523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688183" y="4689726"/>
            <a:ext cx="3631251" cy="137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688183" y="2199380"/>
            <a:ext cx="890404" cy="2368824"/>
            <a:chOff x="3003402" y="1590620"/>
            <a:chExt cx="1006459" cy="2676879"/>
          </a:xfrm>
          <a:solidFill>
            <a:srgbClr val="1BE3FF"/>
          </a:solidFill>
        </p:grpSpPr>
        <p:sp>
          <p:nvSpPr>
            <p:cNvPr id="7" name="Rectangle 6"/>
            <p:cNvSpPr/>
            <p:nvPr/>
          </p:nvSpPr>
          <p:spPr bwMode="auto">
            <a:xfrm>
              <a:off x="3003402" y="159062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03402" y="175843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003402" y="192624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003402" y="209405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003402" y="226186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003402" y="242967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03402" y="259748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003402" y="276529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003402" y="293310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003402" y="310091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003402" y="326872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003402" y="343653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003402" y="360434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003402" y="377215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003402" y="393996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003402" y="4107763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3537702" y="2199380"/>
            <a:ext cx="890404" cy="2368824"/>
            <a:chOff x="3003402" y="1590620"/>
            <a:chExt cx="1006459" cy="2676879"/>
          </a:xfrm>
          <a:solidFill>
            <a:srgbClr val="A15CFF"/>
          </a:solidFill>
        </p:grpSpPr>
        <p:sp>
          <p:nvSpPr>
            <p:cNvPr id="24" name="Rectangle 23"/>
            <p:cNvSpPr/>
            <p:nvPr/>
          </p:nvSpPr>
          <p:spPr bwMode="auto">
            <a:xfrm>
              <a:off x="3003402" y="159062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003402" y="175843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003402" y="192624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03402" y="209405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003402" y="226186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003402" y="242967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003402" y="259748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03402" y="276529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003402" y="293310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003402" y="310091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003402" y="326872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003402" y="343653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003402" y="360434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003402" y="377215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003402" y="393996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003402" y="4107763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4462463" y="2199380"/>
            <a:ext cx="890404" cy="2368824"/>
            <a:chOff x="3003402" y="1590620"/>
            <a:chExt cx="1006459" cy="2676879"/>
          </a:xfrm>
          <a:solidFill>
            <a:srgbClr val="1D46FF"/>
          </a:solidFill>
        </p:grpSpPr>
        <p:sp>
          <p:nvSpPr>
            <p:cNvPr id="41" name="Rectangle 40"/>
            <p:cNvSpPr/>
            <p:nvPr/>
          </p:nvSpPr>
          <p:spPr bwMode="auto">
            <a:xfrm>
              <a:off x="3003402" y="159062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003402" y="175843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003402" y="192624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003402" y="209405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003402" y="226186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003402" y="242967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003402" y="259748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003402" y="276529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003402" y="293310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003402" y="310091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003402" y="326872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003402" y="343653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003402" y="360434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003402" y="377215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003402" y="393996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003402" y="4107763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2612942" y="2199380"/>
            <a:ext cx="890404" cy="2368824"/>
            <a:chOff x="3003402" y="1590620"/>
            <a:chExt cx="1006459" cy="2676879"/>
          </a:xfrm>
          <a:solidFill>
            <a:srgbClr val="3DF12F"/>
          </a:solidFill>
        </p:grpSpPr>
        <p:sp>
          <p:nvSpPr>
            <p:cNvPr id="58" name="Rectangle 57"/>
            <p:cNvSpPr/>
            <p:nvPr/>
          </p:nvSpPr>
          <p:spPr bwMode="auto">
            <a:xfrm>
              <a:off x="3003402" y="159062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3003402" y="175843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3003402" y="192624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003402" y="209405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3003402" y="226186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003402" y="242967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3003402" y="259748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3003402" y="276529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3003402" y="293310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003402" y="310091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3003402" y="326872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3003402" y="343653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3003402" y="360434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003402" y="377215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3003402" y="393996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3003402" y="4107763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350845" y="2199380"/>
            <a:ext cx="3664684" cy="2368824"/>
            <a:chOff x="4562054" y="2121654"/>
            <a:chExt cx="2122483" cy="137160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4562054" y="2121654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4562054" y="2207638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4562054" y="2293622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4562054" y="2379605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4562054" y="2465589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4562054" y="2551573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562054" y="2637557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4562054" y="2723541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4562054" y="2809524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4562054" y="2895508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562054" y="2981492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4562054" y="3067476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4562054" y="3153459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4562054" y="3239443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4562054" y="3325427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4562054" y="3411407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5633244" y="2121654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5633244" y="2207638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5633244" y="2293622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5633244" y="2379605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5633244" y="2465589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5633244" y="2551573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5633244" y="2637557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5633244" y="2723541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5633244" y="2809524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5633244" y="2895508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5633244" y="2981492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5633244" y="3067476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633244" y="3153459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5633244" y="3239443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633244" y="3325427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633244" y="3411407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168840" y="2121654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6168840" y="2207638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6168840" y="2293622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168840" y="2379605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6168840" y="2465589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6168840" y="2551573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168840" y="2637557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6168840" y="2723541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168840" y="2809524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6168840" y="2895508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6168840" y="2981492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6168840" y="3067476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6168840" y="3153459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6168840" y="3239443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168840" y="3325427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6168840" y="3411407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5097649" y="2121654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5097649" y="2207638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5097649" y="2293622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5097649" y="2379605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5097649" y="2465589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5097649" y="2551573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5097649" y="2637557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5097649" y="2723541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5097649" y="2809524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5097649" y="2895508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5097649" y="2981492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5097649" y="3067476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5097649" y="3153459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5097649" y="3239443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5097649" y="3325427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5097649" y="3411407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139" name="Straight Connector 138"/>
          <p:cNvCxnSpPr/>
          <p:nvPr/>
        </p:nvCxnSpPr>
        <p:spPr bwMode="auto">
          <a:xfrm flipV="1">
            <a:off x="1566540" y="2191384"/>
            <a:ext cx="0" cy="2377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289034" y="2997050"/>
            <a:ext cx="1279825" cy="58475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 /Subcarriers</a:t>
            </a:r>
          </a:p>
        </p:txBody>
      </p:sp>
      <p:cxnSp>
        <p:nvCxnSpPr>
          <p:cNvPr id="141" name="Straight Connector 140"/>
          <p:cNvCxnSpPr/>
          <p:nvPr/>
        </p:nvCxnSpPr>
        <p:spPr bwMode="auto">
          <a:xfrm>
            <a:off x="7384738" y="4703521"/>
            <a:ext cx="3631251" cy="137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 flipV="1">
            <a:off x="7231151" y="2205179"/>
            <a:ext cx="0" cy="2377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43" name="TextBox 142"/>
          <p:cNvSpPr txBox="1"/>
          <p:nvPr/>
        </p:nvSpPr>
        <p:spPr>
          <a:xfrm>
            <a:off x="5963821" y="2997050"/>
            <a:ext cx="1279825" cy="58475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 /Subcarriers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723280" y="4714455"/>
            <a:ext cx="1627433" cy="35392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8356691" y="4714455"/>
            <a:ext cx="1627433" cy="35392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4350713" y="1422552"/>
            <a:ext cx="3809374" cy="527355"/>
            <a:chOff x="3244852" y="4267135"/>
            <a:chExt cx="2857775" cy="395516"/>
          </a:xfrm>
        </p:grpSpPr>
        <p:sp>
          <p:nvSpPr>
            <p:cNvPr id="147" name="Rectangle 146"/>
            <p:cNvSpPr/>
            <p:nvPr/>
          </p:nvSpPr>
          <p:spPr bwMode="auto">
            <a:xfrm>
              <a:off x="3286239" y="4267135"/>
              <a:ext cx="667977" cy="106016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3979989" y="4267135"/>
              <a:ext cx="667977" cy="106016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4673740" y="4267135"/>
              <a:ext cx="667977" cy="106016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5367490" y="4267135"/>
              <a:ext cx="667977" cy="106016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244852" y="4420277"/>
              <a:ext cx="776524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User1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938602" y="4420277"/>
              <a:ext cx="776524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User2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632352" y="4420277"/>
              <a:ext cx="776524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User3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326103" y="4420277"/>
              <a:ext cx="776524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User4</a:t>
              </a:r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2736507" y="1498355"/>
            <a:ext cx="1627433" cy="53348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OFDM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8401862" y="1498355"/>
            <a:ext cx="1627433" cy="53348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OFDMA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928946" y="5197592"/>
            <a:ext cx="4310026" cy="58477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7B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Channel Bandwidth allocated to single user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7B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Overhead doesn’t scale with payload size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817930" y="5043202"/>
            <a:ext cx="4716573" cy="132343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7B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Channel BW allocated among multiple users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7B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Overhead amortized across multiple users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7B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in spectral efficiency, Reduced Latency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7B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Supports heterogeneous users – i.e. IM vs Large downloads</a:t>
            </a:r>
          </a:p>
        </p:txBody>
      </p:sp>
    </p:spTree>
    <p:extLst>
      <p:ext uri="{BB962C8B-B14F-4D97-AF65-F5344CB8AC3E}">
        <p14:creationId xmlns:p14="http://schemas.microsoft.com/office/powerpoint/2010/main" val="92876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Uplink MU-MIMO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Downlink MU-MIMO from AP to STA(s) in 802.11ac</a:t>
            </a:r>
          </a:p>
          <a:p>
            <a:pPr lvl="1"/>
            <a:r>
              <a:rPr lang="en-US" dirty="0"/>
              <a:t>AP </a:t>
            </a:r>
            <a:r>
              <a:rPr lang="en-US" dirty="0" err="1"/>
              <a:t>co-ordinated</a:t>
            </a:r>
            <a:r>
              <a:rPr lang="en-US" dirty="0"/>
              <a:t> MU grouping of STA(s) and opportunistically transmitted frames</a:t>
            </a:r>
          </a:p>
          <a:p>
            <a:r>
              <a:rPr lang="en-US" dirty="0"/>
              <a:t>802.11ax introduces Uplink MU-MIMO from STA(s) to</a:t>
            </a:r>
          </a:p>
          <a:p>
            <a:pPr lvl="1"/>
            <a:r>
              <a:rPr lang="en-US" dirty="0"/>
              <a:t> AP now co-ordinates multiple STA(s) transmitting simultaneously to AP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13954" y="4127868"/>
            <a:ext cx="10123715" cy="26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13954" y="5254380"/>
            <a:ext cx="10123715" cy="26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01012" y="3597889"/>
            <a:ext cx="1511559" cy="529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MU-RTS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 STA(s)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7215" y="4737464"/>
            <a:ext cx="1847461" cy="543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Simultaneous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CTS to AP</a:t>
            </a:r>
          </a:p>
        </p:txBody>
      </p:sp>
      <p:sp>
        <p:nvSpPr>
          <p:cNvPr id="9" name="Rectangle 8"/>
          <p:cNvSpPr/>
          <p:nvPr/>
        </p:nvSpPr>
        <p:spPr>
          <a:xfrm>
            <a:off x="4743061" y="3597889"/>
            <a:ext cx="1511559" cy="529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Trigger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 STA(s)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32375" y="4737464"/>
            <a:ext cx="1847461" cy="5430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Frames to AP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STA(s)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09045" y="3597889"/>
            <a:ext cx="1511559" cy="529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Multi-STA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Block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718" y="3738228"/>
            <a:ext cx="251672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722E"/>
              </a:buClr>
              <a:buSzPct val="9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572" y="4592165"/>
            <a:ext cx="5622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722E"/>
              </a:buClr>
              <a:buSzPct val="9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STA(s)</a:t>
            </a:r>
          </a:p>
        </p:txBody>
      </p:sp>
    </p:spTree>
    <p:extLst>
      <p:ext uri="{BB962C8B-B14F-4D97-AF65-F5344CB8AC3E}">
        <p14:creationId xmlns:p14="http://schemas.microsoft.com/office/powerpoint/2010/main" val="118961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– Multi-User Benefits, OFDMA &amp; MU-MIMO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0877B918-982B-48FD-962A-320CB2EA917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6515" y="1534607"/>
          <a:ext cx="10518210" cy="33089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4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2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OFDMA</a:t>
                      </a:r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MU-MIMO</a:t>
                      </a:r>
                      <a:endParaRPr lang="en-US" sz="20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63">
                <a:tc>
                  <a:txBody>
                    <a:bodyPr/>
                    <a:lstStyle/>
                    <a:p>
                      <a:r>
                        <a:rPr lang="en-US" sz="1400" dirty="0"/>
                        <a:t>Useful</a:t>
                      </a:r>
                      <a:r>
                        <a:rPr lang="en-US" sz="1400" baseline="0" dirty="0"/>
                        <a:t> when multiple users have small amount of data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Useful when multiple</a:t>
                      </a:r>
                      <a:r>
                        <a:rPr lang="en-US" sz="1400" baseline="0" dirty="0"/>
                        <a:t> users have full buffer traffic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63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Number of concurrent clients can be as high as 74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Number of concurrent clients limited to 8 (introduced in .11ax)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963">
                <a:tc>
                  <a:txBody>
                    <a:bodyPr/>
                    <a:lstStyle/>
                    <a:p>
                      <a:r>
                        <a:rPr lang="en-US" sz="1400" dirty="0"/>
                        <a:t>Effective at all ranges (close, mid, and far)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Effective</a:t>
                      </a:r>
                      <a:r>
                        <a:rPr lang="en-US" sz="1400" dirty="0"/>
                        <a:t> at close- to mid-range, not</a:t>
                      </a:r>
                      <a:r>
                        <a:rPr lang="en-US" sz="1400" baseline="0" dirty="0"/>
                        <a:t> effective at far range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963"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  <a:r>
                        <a:rPr lang="en-US" sz="1400" baseline="0" dirty="0"/>
                        <a:t> sounding overhead for either DL or UL OFDMA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Sounding required for DL MU, but not for UL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MU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963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Lower latency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Tend</a:t>
                      </a:r>
                      <a:r>
                        <a:rPr lang="en-US" sz="1400" baseline="0" dirty="0"/>
                        <a:t>s to increase </a:t>
                      </a:r>
                      <a:r>
                        <a:rPr lang="en-US" sz="1400" dirty="0"/>
                        <a:t>latency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963">
                <a:tc>
                  <a:txBody>
                    <a:bodyPr/>
                    <a:lstStyle/>
                    <a:p>
                      <a:r>
                        <a:rPr lang="en-US" sz="1400" dirty="0"/>
                        <a:t>Can</a:t>
                      </a:r>
                      <a:r>
                        <a:rPr lang="en-US" sz="1400" baseline="0" dirty="0"/>
                        <a:t> be used to mitigate OBSS interference issues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interference mitigation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2341897" y="1116254"/>
            <a:ext cx="7267574" cy="2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6687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3374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0061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6744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3422" algn="l" defTabSz="913374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0121" algn="l" defTabSz="913374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196798" algn="l" defTabSz="913374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3475" algn="l" defTabSz="913374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5" b="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Complementary techniques to serve multiple users concurrently </a:t>
            </a:r>
          </a:p>
        </p:txBody>
      </p:sp>
    </p:spTree>
    <p:extLst>
      <p:ext uri="{BB962C8B-B14F-4D97-AF65-F5344CB8AC3E}">
        <p14:creationId xmlns:p14="http://schemas.microsoft.com/office/powerpoint/2010/main" val="37137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– MAC/PHY Enhancements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094C370-753B-4569-B58D-3394A19523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40021" y="1479885"/>
          <a:ext cx="6006963" cy="4186988"/>
        </p:xfrm>
        <a:graphic>
          <a:graphicData uri="http://schemas.openxmlformats.org/drawingml/2006/table">
            <a:tbl>
              <a:tblPr/>
              <a:tblGrid>
                <a:gridCol w="1239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2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309">
                <a:tc>
                  <a:txBody>
                    <a:bodyPr/>
                    <a:lstStyle/>
                    <a:p>
                      <a:pPr algn="ctr" fontAlgn="t"/>
                      <a:r>
                        <a:rPr lang="sk-SK" sz="1100" dirty="0">
                          <a:effectLst/>
                        </a:rPr>
                        <a:t> 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algn="ctr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200" b="1" dirty="0">
                          <a:solidFill>
                            <a:srgbClr val="FFFFFF"/>
                          </a:solidFill>
                          <a:effectLst/>
                        </a:rPr>
                        <a:t>802.11ac</a:t>
                      </a:r>
                      <a:endParaRPr lang="nb-NO" sz="1600" dirty="0">
                        <a:effectLst/>
                      </a:endParaRP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algn="ctr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200" b="1" dirty="0">
                          <a:solidFill>
                            <a:srgbClr val="FFFFFF"/>
                          </a:solidFill>
                          <a:effectLst/>
                        </a:rPr>
                        <a:t>802.11ax</a:t>
                      </a:r>
                      <a:endParaRPr lang="nb-NO" sz="1600" dirty="0">
                        <a:effectLst/>
                      </a:endParaRP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128">
                <a:tc>
                  <a:txBody>
                    <a:bodyPr/>
                    <a:lstStyle/>
                    <a:p>
                      <a:pPr marL="228600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BANDS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 dirty="0">
                          <a:effectLst/>
                        </a:rPr>
                        <a:t>5 GHz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100" b="1" dirty="0">
                          <a:effectLst/>
                        </a:rPr>
                        <a:t>2.4 GHz</a:t>
                      </a:r>
                      <a:r>
                        <a:rPr lang="sk-SK" sz="1100" dirty="0">
                          <a:effectLst/>
                        </a:rPr>
                        <a:t> and 5 GHz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57">
                <a:tc>
                  <a:txBody>
                    <a:bodyPr/>
                    <a:lstStyle/>
                    <a:p>
                      <a:pPr marL="228600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CHANNEL BANDWIDTH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 dirty="0">
                          <a:effectLst/>
                        </a:rPr>
                        <a:t>20 MHz, 40 MHz, 80 MHz, 80+80 MHz &amp; 160 MHz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 dirty="0">
                          <a:effectLst/>
                        </a:rPr>
                        <a:t>20 MHz, 40 MHz, 80 MHz, 80+80 MHz &amp; 160 MHz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28">
                <a:tc>
                  <a:txBody>
                    <a:bodyPr/>
                    <a:lstStyle/>
                    <a:p>
                      <a:pPr marL="228600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FFT SIZES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64, 128, 256, 512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 dirty="0">
                          <a:effectLst/>
                        </a:rPr>
                        <a:t>256, 512, 1024, 2048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42">
                <a:tc>
                  <a:txBody>
                    <a:bodyPr/>
                    <a:lstStyle/>
                    <a:p>
                      <a:pPr marL="228600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SUBCARRIER SPACING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 dirty="0">
                          <a:effectLst/>
                        </a:rPr>
                        <a:t>312.5 kHz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 b="1" dirty="0">
                          <a:effectLst/>
                        </a:rPr>
                        <a:t>78.125 kHz</a:t>
                      </a:r>
                      <a:endParaRPr lang="fi-FI" sz="1100" dirty="0">
                        <a:effectLst/>
                      </a:endParaRP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457">
                <a:tc>
                  <a:txBody>
                    <a:bodyPr/>
                    <a:lstStyle/>
                    <a:p>
                      <a:pPr marL="228600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OFDM SYMBOL DURATION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3.2 us + 0.8/0.4 us CP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12.8 us + 0.8/1.6/3.2 us CP</a:t>
                      </a:r>
                      <a:endParaRPr lang="en-US" sz="1100" dirty="0">
                        <a:effectLst/>
                      </a:endParaRP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457">
                <a:tc>
                  <a:txBody>
                    <a:bodyPr/>
                    <a:lstStyle/>
                    <a:p>
                      <a:pPr marL="228600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HIGHEST MODULATION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s-IS" sz="1100">
                          <a:effectLst/>
                        </a:rPr>
                        <a:t>256-QAM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 b="1" dirty="0">
                          <a:effectLst/>
                        </a:rPr>
                        <a:t>1024-QAM</a:t>
                      </a:r>
                      <a:endParaRPr lang="fi-FI" sz="1100" dirty="0">
                        <a:effectLst/>
                      </a:endParaRP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1610">
                <a:tc>
                  <a:txBody>
                    <a:bodyPr/>
                    <a:lstStyle/>
                    <a:p>
                      <a:pPr marL="228600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PHY RATES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>
                          <a:effectLst/>
                        </a:rPr>
                        <a:t>433 Mbps (80 MHz, 1 SS)</a:t>
                      </a:r>
                    </a:p>
                    <a:p>
                      <a:pPr marL="7556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>
                          <a:effectLst/>
                        </a:rPr>
                        <a:t>6933 Mbps (160 MHz, 8 SS)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 dirty="0">
                          <a:effectLst/>
                        </a:rPr>
                        <a:t>600 Mbps (80 MHz, 1 SS)</a:t>
                      </a:r>
                    </a:p>
                    <a:p>
                      <a:pPr marL="8064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 dirty="0">
                          <a:effectLst/>
                        </a:rPr>
                        <a:t>9600 Mbps (160 MHz, 8 SS)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4632158" y="4957011"/>
            <a:ext cx="2614826" cy="95049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776537" y="1744579"/>
            <a:ext cx="1696452" cy="44516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8494" y="4413853"/>
            <a:ext cx="3851311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1024-QAM – Higher modulation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 jump in highest achievable PHY rates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08494" y="1705553"/>
            <a:ext cx="3296653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11ax benefits extended to 2.4GHz band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Unlike 11ac, Clients in 2.4GHz band benefit as well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08493" y="3677979"/>
            <a:ext cx="3446841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Reduced Overhead, Helps Outdoor Operation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8492" y="3222844"/>
            <a:ext cx="3110210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Spectral efficiency – more tones/channel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TEMPLATE" val="12/5/2014 3:27:40 P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heme/theme1.xml><?xml version="1.0" encoding="utf-8"?>
<a:theme xmlns:a="http://schemas.openxmlformats.org/drawingml/2006/main" name="ARRIS_16x9_2017">
  <a:themeElements>
    <a:clrScheme name="Ruckus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722E"/>
      </a:accent1>
      <a:accent2>
        <a:srgbClr val="00A8E1"/>
      </a:accent2>
      <a:accent3>
        <a:srgbClr val="77BD43"/>
      </a:accent3>
      <a:accent4>
        <a:srgbClr val="7C2582"/>
      </a:accent4>
      <a:accent5>
        <a:srgbClr val="0047BA"/>
      </a:accent5>
      <a:accent6>
        <a:srgbClr val="B884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28600" indent="-228600">
          <a:lnSpc>
            <a:spcPct val="90000"/>
          </a:lnSpc>
          <a:buClr>
            <a:schemeClr val="accent1"/>
          </a:buClr>
          <a:buSzPct val="90000"/>
          <a:buFont typeface="Arial" panose="020B0604020202020204" pitchFamily="34" charset="0"/>
          <a:buChar char="•"/>
          <a:defRPr/>
        </a:defPPr>
      </a:lstStyle>
    </a:txDef>
  </a:objectDefaults>
  <a:extraClrSchemeLst/>
  <a:custClrLst>
    <a:custClr name="201|88|25">
      <a:srgbClr val="C95819"/>
    </a:custClr>
    <a:custClr name="164|15|4">
      <a:srgbClr val="A40F04"/>
    </a:custClr>
    <a:custClr name="49|62|115">
      <a:srgbClr val="313E73"/>
    </a:custClr>
    <a:custClr name="97|123|31">
      <a:srgbClr val="617B1F"/>
    </a:custClr>
    <a:custClr name="141|116|97">
      <a:srgbClr val="8D7461"/>
    </a:custClr>
    <a:custClr name="175|176|177">
      <a:srgbClr val="AFB0B1"/>
    </a:custClr>
  </a:custClrLst>
  <a:extLst>
    <a:ext uri="{05A4C25C-085E-4340-85A3-A5531E510DB2}">
      <thm15:themeFamily xmlns:thm15="http://schemas.microsoft.com/office/thememl/2012/main" name="Presentation1" id="{AB7F8DEE-19D1-43BA-9137-346DF37955A8}" vid="{40453117-034F-447C-92DD-36C56A13EE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4035</TotalTime>
  <Words>1395</Words>
  <Application>Microsoft Office PowerPoint</Application>
  <PresentationFormat>Widescreen</PresentationFormat>
  <Paragraphs>387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Mincho</vt:lpstr>
      <vt:lpstr>ＭＳ Ｐゴシック</vt:lpstr>
      <vt:lpstr>Arial</vt:lpstr>
      <vt:lpstr>Arial Black</vt:lpstr>
      <vt:lpstr>Calibri</vt:lpstr>
      <vt:lpstr>Hand Of Sean</vt:lpstr>
      <vt:lpstr>Karla</vt:lpstr>
      <vt:lpstr>Poppins</vt:lpstr>
      <vt:lpstr>Wingdings</vt:lpstr>
      <vt:lpstr>ARRIS_16x9_2017</vt:lpstr>
      <vt:lpstr>What’s Next - 802.11ax / WiFi 6</vt:lpstr>
      <vt:lpstr>802.11ax – Key Motivations</vt:lpstr>
      <vt:lpstr>Wi-Fi Evolution</vt:lpstr>
      <vt:lpstr>Key 802.11ax Enhancements</vt:lpstr>
      <vt:lpstr>OFDM vs. OFDMA</vt:lpstr>
      <vt:lpstr>802.11ax – OFDMA Enables Spectral Efficiency </vt:lpstr>
      <vt:lpstr>Uplink MU-MIMO</vt:lpstr>
      <vt:lpstr>802.11ax – Multi-User Benefits, OFDMA &amp; MU-MIMO</vt:lpstr>
      <vt:lpstr>802.11ax – MAC/PHY Enhancements</vt:lpstr>
      <vt:lpstr>802.11ax – More Efficiency with Sub-Carrier Spacing </vt:lpstr>
      <vt:lpstr>802.11ax – Long OFDM Symbol</vt:lpstr>
      <vt:lpstr>802.11ax – MAC/PHY Efficiency</vt:lpstr>
      <vt:lpstr>802.11ax – 1024-QAM Constellation </vt:lpstr>
      <vt:lpstr>802.11ax – Power Efficiency</vt:lpstr>
      <vt:lpstr>802.11ax – BSS Coloring </vt:lpstr>
      <vt:lpstr>802.11ax Deployment 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802.11ax</dc:title>
  <dc:creator>Greg Kamer</dc:creator>
  <cp:lastModifiedBy>Greg Kamer</cp:lastModifiedBy>
  <cp:revision>3</cp:revision>
  <dcterms:created xsi:type="dcterms:W3CDTF">2018-06-26T20:06:58Z</dcterms:created>
  <dcterms:modified xsi:type="dcterms:W3CDTF">2019-03-29T19:10:53Z</dcterms:modified>
</cp:coreProperties>
</file>